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modernComment_106_8C976BBC.xml" ContentType="application/vnd.ms-powerpoint.comments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omments/modernComment_10A_5162E66A.xml" ContentType="application/vnd.ms-powerpoint.comments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17"/>
  </p:notesMasterIdLst>
  <p:sldIdLst>
    <p:sldId id="256" r:id="rId2"/>
    <p:sldId id="259" r:id="rId3"/>
    <p:sldId id="257" r:id="rId4"/>
    <p:sldId id="260" r:id="rId5"/>
    <p:sldId id="273" r:id="rId6"/>
    <p:sldId id="262" r:id="rId7"/>
    <p:sldId id="263" r:id="rId8"/>
    <p:sldId id="265" r:id="rId9"/>
    <p:sldId id="266" r:id="rId10"/>
    <p:sldId id="269" r:id="rId11"/>
    <p:sldId id="267" r:id="rId12"/>
    <p:sldId id="272" r:id="rId13"/>
    <p:sldId id="270" r:id="rId14"/>
    <p:sldId id="258" r:id="rId15"/>
    <p:sldId id="27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5948768-1A39-4D5E-571B-83D4723E8009}" name="Wendy Zhang" initials="WZ" userId="S::wzhang735@wisc.edu::a1843a99-a204-46d2-bad1-8d30a5f0c8d3" providerId="AD"/>
  <p188:author id="{A21EBE68-B0A5-9660-1F38-50F577E7409C}" name="KATHLEEN MARGARET WADE" initials="KW" userId="S::kmwade2@wisc.edu::d3bdedf3-c3f7-49f1-88c2-654042443821" providerId="AD"/>
  <p188:author id="{7BED23FC-FAA8-4475-7305-731D5DCF47EE}" name="Joyce XU" initials="JX" userId="S::xu653@wisc.edu::dc67ecff-b7dd-417d-9976-99d1efc0d7ff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92F6F8-BC82-CFB9-F211-3FE5FD4E8F29}" v="294" dt="2023-12-05T01:03:28.220"/>
    <p1510:client id="{0279C1E2-C089-CACF-57BB-0B654EC514DF}" v="639" dt="2023-12-04T20:13:46.353"/>
    <p1510:client id="{35E61A5E-77CF-443B-B61D-92F4B91931B9}" v="35" dt="2023-12-04T19:38:09.314"/>
    <p1510:client id="{400AAC5C-785F-FBDD-F3A1-9D1682EF3361}" v="30" dt="2023-12-05T04:57:33.977"/>
    <p1510:client id="{767B62A9-AE64-497F-89FE-CDD1C7B07996}" v="4" dt="2023-12-04T19:30:49.727"/>
    <p1510:client id="{7892A933-1AE6-0BF9-0649-612918B28C95}" v="47" dt="2023-12-05T05:08:26.571"/>
    <p1510:client id="{7A5CEE34-BF2A-3DF2-5D0B-71CF6FB50F84}" v="131" dt="2023-12-04T20:19:37.722"/>
    <p1510:client id="{7C73058A-AAE4-F75B-863D-B46C844EC99A}" v="233" dt="2023-12-05T01:04:57.443"/>
    <p1510:client id="{95F02D63-540F-4073-9F8B-3FF906169AE9}" v="42" dt="2023-12-04T00:45:22.363"/>
    <p1510:client id="{9BDDCAAB-A8F8-8633-B0D4-13A941A740E4}" v="278" dt="2023-12-04T09:07:39.526"/>
    <p1510:client id="{AEC7C374-B888-90E5-7FCD-0D92E9286DA7}" v="6" dt="2023-12-05T15:47:23.766"/>
    <p1510:client id="{B2C25D38-3C45-CD1E-FC94-95104B0A8E74}" v="1" dt="2023-12-05T05:51:15.895"/>
    <p1510:client id="{CC4BE256-FF8B-6547-1804-3B486E7733A7}" v="127" dt="2023-12-04T23:02:34.790"/>
    <p1510:client id="{E8971409-FD27-4FDA-B4CC-BC41FCF08512}" v="112" dt="2023-12-03T19:32:22.348"/>
    <p1510:client id="{EF39B0FB-B624-1E5E-741A-12A408E9781A}" v="1256" dt="2023-12-05T02:34:36.726"/>
    <p1510:client id="{F2847239-A940-6D9D-6342-09A6F6E7E54B}" v="5" dt="2023-12-05T15:35:52.9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omments/modernComment_106_8C976BB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B6F8A43-C71B-4D97-91ED-0E2CCFC4DB07}" authorId="{7BED23FC-FAA8-4475-7305-731D5DCF47EE}" created="2023-12-04T19:08:56.170">
    <pc:sldMkLst xmlns:pc="http://schemas.microsoft.com/office/powerpoint/2013/main/command">
      <pc:docMk/>
      <pc:sldMk cId="2358733756" sldId="262"/>
    </pc:sldMkLst>
    <p188:replyLst>
      <p188:reply id="{C9036096-C746-43A4-A1C2-DEBEBC08FD0F}" authorId="{E5948768-1A39-4D5E-571B-83D4723E8009}" created="2023-12-04T19:30:36.789">
        <p188:txBody>
          <a:bodyPr/>
          <a:lstStyle/>
          <a:p>
            <a:r>
              <a:rPr lang="en-US"/>
              <a:t>The lines will vanish when we show it full-screen so I think text will be fine:)</a:t>
            </a:r>
          </a:p>
        </p188:txBody>
      </p188:reply>
      <p188:reply id="{93D5025F-972A-47E7-B72A-451AA1BCC1F5}" authorId="{7BED23FC-FAA8-4475-7305-731D5DCF47EE}" created="2023-12-04T19:38:09.314">
        <p188:txBody>
          <a:bodyPr/>
          <a:lstStyle/>
          <a:p>
            <a:r>
              <a:rPr lang="en-US"/>
              <a:t>Got it! Amazing~</a:t>
            </a:r>
          </a:p>
        </p188:txBody>
      </p188:reply>
    </p188:replyLst>
    <p188:txBody>
      <a:bodyPr/>
      <a:lstStyle/>
      <a:p>
        <a:r>
          <a:rPr lang="en-US"/>
          <a:t>Shall we replace the text box with a picture to remove squiggly lines?</a:t>
        </a:r>
      </a:p>
    </p188:txBody>
  </p188:cm>
</p188:cmLst>
</file>

<file path=ppt/comments/modernComment_10A_5162E66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426462C-36F7-43D9-9A22-06FF7C2DA90E}" authorId="{E5948768-1A39-4D5E-571B-83D4723E8009}" created="2023-12-04T20:06:08.036">
    <pc:sldMkLst xmlns:pc="http://schemas.microsoft.com/office/powerpoint/2013/main/command">
      <pc:docMk/>
      <pc:sldMk cId="1365436010" sldId="266"/>
    </pc:sldMkLst>
    <p188:replyLst>
      <p188:reply id="{DE90308D-A172-46DD-9FD2-5FD596CD9AD5}" authorId="{A21EBE68-B0A5-9660-1F38-50F577E7409C}" created="2023-12-04T20:13:46.353">
        <p188:txBody>
          <a:bodyPr/>
          <a:lstStyle/>
          <a:p>
            <a:r>
              <a:rPr lang="en-US"/>
              <a:t>Hi Wendy, The one on this slide is filter to only severity and heavy weather events so I think it's a little different.  I think yours would be good to use to compare for the precipitation though</a:t>
            </a:r>
          </a:p>
        </p188:txBody>
        <p188:extLst>
          <p:ext xmlns:p="http://schemas.openxmlformats.org/presentationml/2006/main" uri="{57CB4572-C831-44C2-8A1C-0ADB6CCDFE69}">
            <p223:reactions xmlns:p223="http://schemas.microsoft.com/office/powerpoint/2022/03/main">
              <p223:rxn type="👍">
                <p223:instance time="2023-12-04T20:19:03.689" authorId="{E5948768-1A39-4D5E-571B-83D4723E8009}"/>
              </p223:rxn>
            </p223:reactions>
          </p:ext>
        </p188:extLst>
      </p188:reply>
      <p188:reply id="{E5075CFB-2EF4-4478-80A8-5FE36EE430C9}" authorId="{E5948768-1A39-4D5E-571B-83D4723E8009}" created="2023-12-04T20:19:37.722">
        <p188:txBody>
          <a:bodyPr/>
          <a:lstStyle/>
          <a:p>
            <a:r>
              <a:rPr lang="en-US"/>
              <a:t>Got it! then I'll keep the both</a:t>
            </a:r>
          </a:p>
        </p188:txBody>
      </p188:reply>
    </p188:replyLst>
    <p188:txBody>
      <a:bodyPr/>
      <a:lstStyle/>
      <a:p>
        <a:r>
          <a:rPr lang="en-US"/>
          <a:t>Hi Kathleen, yesterday I also created the charts regarding the trend of the avg review count, which is a bit of a duplicate of your second picture on this page. I'll paste mine here and you can keep one from the charts as you would like.</a:t>
        </a:r>
      </a:p>
    </p188:txBody>
  </p188:cm>
</p188:cmLst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hyperlink" Target="https://www.kaggle.com/datasets/sobhanmoosavi/us-weather-events" TargetMode="Externa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5" Type="http://schemas.openxmlformats.org/officeDocument/2006/relationships/hyperlink" Target="https://www.kaggle.com/datasets/sobhanmoosavi/us-weather-events" TargetMode="External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BBE220-85D6-495E-91BC-FDEE572934D7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0D6ACF2-4024-45C3-88B3-A8CC5CBAC31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Yelp Dataset</a:t>
          </a:r>
        </a:p>
      </dgm:t>
    </dgm:pt>
    <dgm:pt modelId="{1DF44CD8-028D-4E87-A056-FA6D0419B74B}" type="parTrans" cxnId="{3D391448-4A97-4D94-9C83-F72BDA803B51}">
      <dgm:prSet/>
      <dgm:spPr/>
      <dgm:t>
        <a:bodyPr/>
        <a:lstStyle/>
        <a:p>
          <a:endParaRPr lang="en-US"/>
        </a:p>
      </dgm:t>
    </dgm:pt>
    <dgm:pt modelId="{C24E3A60-1312-4660-BDCB-B8E6507E0B84}" type="sibTrans" cxnId="{3D391448-4A97-4D94-9C83-F72BDA803B51}">
      <dgm:prSet/>
      <dgm:spPr/>
      <dgm:t>
        <a:bodyPr/>
        <a:lstStyle/>
        <a:p>
          <a:endParaRPr lang="en-US"/>
        </a:p>
      </dgm:t>
    </dgm:pt>
    <dgm:pt modelId="{DF7F8E78-958B-4EB6-B46C-D6DA629E07D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External: Weather Event Dataset (</a:t>
          </a:r>
          <a:r>
            <a:rPr lang="en-US">
              <a:hlinkClick xmlns:r="http://schemas.openxmlformats.org/officeDocument/2006/relationships" r:id="rId1"/>
            </a:rPr>
            <a:t>https://www.kaggle.com/datasets/sobhanmoosavi/us-weather-events</a:t>
          </a:r>
          <a:r>
            <a:rPr lang="en-US"/>
            <a:t>)</a:t>
          </a:r>
        </a:p>
      </dgm:t>
    </dgm:pt>
    <dgm:pt modelId="{B2113AE2-0BF6-425B-AF81-81CD1C2EC7B6}" type="parTrans" cxnId="{87DD5670-6AE8-4162-8643-05338E15265F}">
      <dgm:prSet/>
      <dgm:spPr/>
      <dgm:t>
        <a:bodyPr/>
        <a:lstStyle/>
        <a:p>
          <a:endParaRPr lang="en-US"/>
        </a:p>
      </dgm:t>
    </dgm:pt>
    <dgm:pt modelId="{B5AC453E-0E51-4ED9-826A-E5048BD893B7}" type="sibTrans" cxnId="{87DD5670-6AE8-4162-8643-05338E15265F}">
      <dgm:prSet/>
      <dgm:spPr/>
      <dgm:t>
        <a:bodyPr/>
        <a:lstStyle/>
        <a:p>
          <a:endParaRPr lang="en-US"/>
        </a:p>
      </dgm:t>
    </dgm:pt>
    <dgm:pt modelId="{4FF42DB4-7324-4E0B-B05A-9E3D878EBC6A}" type="pres">
      <dgm:prSet presAssocID="{98BBE220-85D6-495E-91BC-FDEE572934D7}" presName="root" presStyleCnt="0">
        <dgm:presLayoutVars>
          <dgm:dir/>
          <dgm:resizeHandles val="exact"/>
        </dgm:presLayoutVars>
      </dgm:prSet>
      <dgm:spPr/>
    </dgm:pt>
    <dgm:pt modelId="{93865D69-686C-4FE9-B150-BEA607AB21B9}" type="pres">
      <dgm:prSet presAssocID="{F0D6ACF2-4024-45C3-88B3-A8CC5CBAC316}" presName="compNode" presStyleCnt="0"/>
      <dgm:spPr/>
    </dgm:pt>
    <dgm:pt modelId="{B83497A1-9BB3-464E-9BC1-A8CC7C3CBE72}" type="pres">
      <dgm:prSet presAssocID="{F0D6ACF2-4024-45C3-88B3-A8CC5CBAC316}" presName="bgRect" presStyleLbl="bgShp" presStyleIdx="0" presStyleCnt="2"/>
      <dgm:spPr/>
    </dgm:pt>
    <dgm:pt modelId="{E60C9166-4F94-4A9D-9635-5232F11DDDDD}" type="pres">
      <dgm:prSet presAssocID="{F0D6ACF2-4024-45C3-88B3-A8CC5CBAC316}" presName="iconRect" presStyleLbl="node1" presStyleIdx="0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0F8C9261-74DF-4942-9373-2C5EF682BE4E}" type="pres">
      <dgm:prSet presAssocID="{F0D6ACF2-4024-45C3-88B3-A8CC5CBAC316}" presName="spaceRect" presStyleCnt="0"/>
      <dgm:spPr/>
    </dgm:pt>
    <dgm:pt modelId="{41634A93-AFF5-47FF-9268-12C5A0A4A70A}" type="pres">
      <dgm:prSet presAssocID="{F0D6ACF2-4024-45C3-88B3-A8CC5CBAC316}" presName="parTx" presStyleLbl="revTx" presStyleIdx="0" presStyleCnt="2">
        <dgm:presLayoutVars>
          <dgm:chMax val="0"/>
          <dgm:chPref val="0"/>
        </dgm:presLayoutVars>
      </dgm:prSet>
      <dgm:spPr/>
    </dgm:pt>
    <dgm:pt modelId="{97B75C05-74B6-4984-8A57-5CFB8F762F66}" type="pres">
      <dgm:prSet presAssocID="{C24E3A60-1312-4660-BDCB-B8E6507E0B84}" presName="sibTrans" presStyleCnt="0"/>
      <dgm:spPr/>
    </dgm:pt>
    <dgm:pt modelId="{DD10EB52-84C0-4680-BA42-B99FE1B5FBBC}" type="pres">
      <dgm:prSet presAssocID="{DF7F8E78-958B-4EB6-B46C-D6DA629E07DB}" presName="compNode" presStyleCnt="0"/>
      <dgm:spPr/>
    </dgm:pt>
    <dgm:pt modelId="{0F314679-FBE2-4E46-91F9-CBE955E007CE}" type="pres">
      <dgm:prSet presAssocID="{DF7F8E78-958B-4EB6-B46C-D6DA629E07DB}" presName="bgRect" presStyleLbl="bgShp" presStyleIdx="1" presStyleCnt="2"/>
      <dgm:spPr/>
    </dgm:pt>
    <dgm:pt modelId="{68F20FF5-B2F2-46C5-9BF2-C56B88D1820D}" type="pres">
      <dgm:prSet presAssocID="{DF7F8E78-958B-4EB6-B46C-D6DA629E07DB}" presName="iconRect" presStyleLbl="node1" presStyleIdx="1" presStyleCnt="2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969C46A5-4E33-4179-90CB-9DFA9F2F65C1}" type="pres">
      <dgm:prSet presAssocID="{DF7F8E78-958B-4EB6-B46C-D6DA629E07DB}" presName="spaceRect" presStyleCnt="0"/>
      <dgm:spPr/>
    </dgm:pt>
    <dgm:pt modelId="{AEC8369C-EFAD-4DC5-B547-84D981BDFE0C}" type="pres">
      <dgm:prSet presAssocID="{DF7F8E78-958B-4EB6-B46C-D6DA629E07DB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25A5FD14-910B-4782-8B78-F5459FC97ADB}" type="presOf" srcId="{DF7F8E78-958B-4EB6-B46C-D6DA629E07DB}" destId="{AEC8369C-EFAD-4DC5-B547-84D981BDFE0C}" srcOrd="0" destOrd="0" presId="urn:microsoft.com/office/officeart/2018/2/layout/IconVerticalSolidList"/>
    <dgm:cxn modelId="{3D391448-4A97-4D94-9C83-F72BDA803B51}" srcId="{98BBE220-85D6-495E-91BC-FDEE572934D7}" destId="{F0D6ACF2-4024-45C3-88B3-A8CC5CBAC316}" srcOrd="0" destOrd="0" parTransId="{1DF44CD8-028D-4E87-A056-FA6D0419B74B}" sibTransId="{C24E3A60-1312-4660-BDCB-B8E6507E0B84}"/>
    <dgm:cxn modelId="{87DD5670-6AE8-4162-8643-05338E15265F}" srcId="{98BBE220-85D6-495E-91BC-FDEE572934D7}" destId="{DF7F8E78-958B-4EB6-B46C-D6DA629E07DB}" srcOrd="1" destOrd="0" parTransId="{B2113AE2-0BF6-425B-AF81-81CD1C2EC7B6}" sibTransId="{B5AC453E-0E51-4ED9-826A-E5048BD893B7}"/>
    <dgm:cxn modelId="{0DC58CC5-04E9-4B55-B324-DEE287E44950}" type="presOf" srcId="{F0D6ACF2-4024-45C3-88B3-A8CC5CBAC316}" destId="{41634A93-AFF5-47FF-9268-12C5A0A4A70A}" srcOrd="0" destOrd="0" presId="urn:microsoft.com/office/officeart/2018/2/layout/IconVerticalSolidList"/>
    <dgm:cxn modelId="{FB12F2F2-FDD6-4D78-B140-DC82D55735BD}" type="presOf" srcId="{98BBE220-85D6-495E-91BC-FDEE572934D7}" destId="{4FF42DB4-7324-4E0B-B05A-9E3D878EBC6A}" srcOrd="0" destOrd="0" presId="urn:microsoft.com/office/officeart/2018/2/layout/IconVerticalSolidList"/>
    <dgm:cxn modelId="{5672AB06-705C-443A-B290-2DE342BF4CAD}" type="presParOf" srcId="{4FF42DB4-7324-4E0B-B05A-9E3D878EBC6A}" destId="{93865D69-686C-4FE9-B150-BEA607AB21B9}" srcOrd="0" destOrd="0" presId="urn:microsoft.com/office/officeart/2018/2/layout/IconVerticalSolidList"/>
    <dgm:cxn modelId="{EBEEE1B8-2340-410A-B735-513ABB48FE36}" type="presParOf" srcId="{93865D69-686C-4FE9-B150-BEA607AB21B9}" destId="{B83497A1-9BB3-464E-9BC1-A8CC7C3CBE72}" srcOrd="0" destOrd="0" presId="urn:microsoft.com/office/officeart/2018/2/layout/IconVerticalSolidList"/>
    <dgm:cxn modelId="{D41DC302-1FAA-4F56-B2E8-F5F2F34EC9E1}" type="presParOf" srcId="{93865D69-686C-4FE9-B150-BEA607AB21B9}" destId="{E60C9166-4F94-4A9D-9635-5232F11DDDDD}" srcOrd="1" destOrd="0" presId="urn:microsoft.com/office/officeart/2018/2/layout/IconVerticalSolidList"/>
    <dgm:cxn modelId="{75F79E85-FAA0-4FB4-93F1-6AF8C8C66E86}" type="presParOf" srcId="{93865D69-686C-4FE9-B150-BEA607AB21B9}" destId="{0F8C9261-74DF-4942-9373-2C5EF682BE4E}" srcOrd="2" destOrd="0" presId="urn:microsoft.com/office/officeart/2018/2/layout/IconVerticalSolidList"/>
    <dgm:cxn modelId="{C530EC5F-58B1-45CB-8964-2120181D13D0}" type="presParOf" srcId="{93865D69-686C-4FE9-B150-BEA607AB21B9}" destId="{41634A93-AFF5-47FF-9268-12C5A0A4A70A}" srcOrd="3" destOrd="0" presId="urn:microsoft.com/office/officeart/2018/2/layout/IconVerticalSolidList"/>
    <dgm:cxn modelId="{0CAEB82B-571B-4C22-899A-9C6A14FB25FB}" type="presParOf" srcId="{4FF42DB4-7324-4E0B-B05A-9E3D878EBC6A}" destId="{97B75C05-74B6-4984-8A57-5CFB8F762F66}" srcOrd="1" destOrd="0" presId="urn:microsoft.com/office/officeart/2018/2/layout/IconVerticalSolidList"/>
    <dgm:cxn modelId="{13B590C2-FA41-4434-943B-7C29713F3AB5}" type="presParOf" srcId="{4FF42DB4-7324-4E0B-B05A-9E3D878EBC6A}" destId="{DD10EB52-84C0-4680-BA42-B99FE1B5FBBC}" srcOrd="2" destOrd="0" presId="urn:microsoft.com/office/officeart/2018/2/layout/IconVerticalSolidList"/>
    <dgm:cxn modelId="{FF93B90F-0F60-4D76-BA14-9C2168A6B2D4}" type="presParOf" srcId="{DD10EB52-84C0-4680-BA42-B99FE1B5FBBC}" destId="{0F314679-FBE2-4E46-91F9-CBE955E007CE}" srcOrd="0" destOrd="0" presId="urn:microsoft.com/office/officeart/2018/2/layout/IconVerticalSolidList"/>
    <dgm:cxn modelId="{18FF457A-9745-459C-88CD-9452BE7C4F9A}" type="presParOf" srcId="{DD10EB52-84C0-4680-BA42-B99FE1B5FBBC}" destId="{68F20FF5-B2F2-46C5-9BF2-C56B88D1820D}" srcOrd="1" destOrd="0" presId="urn:microsoft.com/office/officeart/2018/2/layout/IconVerticalSolidList"/>
    <dgm:cxn modelId="{2AEEE48A-DD99-432F-8F20-137D2DDF038B}" type="presParOf" srcId="{DD10EB52-84C0-4680-BA42-B99FE1B5FBBC}" destId="{969C46A5-4E33-4179-90CB-9DFA9F2F65C1}" srcOrd="2" destOrd="0" presId="urn:microsoft.com/office/officeart/2018/2/layout/IconVerticalSolidList"/>
    <dgm:cxn modelId="{58AA1DE0-FDDD-4707-A274-224E8353C00C}" type="presParOf" srcId="{DD10EB52-84C0-4680-BA42-B99FE1B5FBBC}" destId="{AEC8369C-EFAD-4DC5-B547-84D981BDFE0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F206B96-DD08-4994-BF4E-A4ECE390259A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3B5EB47-9DD3-4A90-886A-361D4A8E2557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Cities Selected</a:t>
          </a:r>
        </a:p>
      </dgm:t>
    </dgm:pt>
    <dgm:pt modelId="{5954B909-2F2A-4EA9-893F-93DFBDF3AC6A}" type="parTrans" cxnId="{76CE0A8C-5232-4CCB-A9BB-BE00ED940517}">
      <dgm:prSet/>
      <dgm:spPr/>
      <dgm:t>
        <a:bodyPr/>
        <a:lstStyle/>
        <a:p>
          <a:endParaRPr lang="en-US"/>
        </a:p>
      </dgm:t>
    </dgm:pt>
    <dgm:pt modelId="{C0D1386D-D593-43A8-BC03-44AFDD0E6A13}" type="sibTrans" cxnId="{76CE0A8C-5232-4CCB-A9BB-BE00ED940517}">
      <dgm:prSet/>
      <dgm:spPr/>
      <dgm:t>
        <a:bodyPr/>
        <a:lstStyle/>
        <a:p>
          <a:endParaRPr lang="en-US"/>
        </a:p>
      </dgm:t>
    </dgm:pt>
    <dgm:pt modelId="{37D10626-42E0-43D0-B2AD-105985A8402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8 cities chosen: Indianapolis, Nashville, New Orleans, Philadelphia, Reno, St. Louis, Tampa, and Tucson</a:t>
          </a:r>
        </a:p>
      </dgm:t>
    </dgm:pt>
    <dgm:pt modelId="{7AF7666D-844F-4015-88FA-AA6230E97546}" type="parTrans" cxnId="{AFBEC46E-702E-4E41-A04C-A43042FD4BE0}">
      <dgm:prSet/>
      <dgm:spPr/>
      <dgm:t>
        <a:bodyPr/>
        <a:lstStyle/>
        <a:p>
          <a:endParaRPr lang="en-US"/>
        </a:p>
      </dgm:t>
    </dgm:pt>
    <dgm:pt modelId="{C3D9D0C6-CF8C-48AB-9983-CC40673DC220}" type="sibTrans" cxnId="{AFBEC46E-702E-4E41-A04C-A43042FD4BE0}">
      <dgm:prSet/>
      <dgm:spPr/>
      <dgm:t>
        <a:bodyPr/>
        <a:lstStyle/>
        <a:p>
          <a:endParaRPr lang="en-US"/>
        </a:p>
      </dgm:t>
    </dgm:pt>
    <dgm:pt modelId="{441EC26F-486D-4B55-95C7-7ACFCA56C4A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Represent different regions/weather patterns in the US</a:t>
          </a:r>
        </a:p>
      </dgm:t>
    </dgm:pt>
    <dgm:pt modelId="{93FEA2C5-8F40-41FD-8227-6C47766F2DC2}" type="parTrans" cxnId="{3A199413-5D80-45D9-ACA2-573A09602923}">
      <dgm:prSet/>
      <dgm:spPr/>
      <dgm:t>
        <a:bodyPr/>
        <a:lstStyle/>
        <a:p>
          <a:endParaRPr lang="en-US"/>
        </a:p>
      </dgm:t>
    </dgm:pt>
    <dgm:pt modelId="{19048C22-BF9B-452E-8163-9E94DBA90936}" type="sibTrans" cxnId="{3A199413-5D80-45D9-ACA2-573A09602923}">
      <dgm:prSet/>
      <dgm:spPr/>
      <dgm:t>
        <a:bodyPr/>
        <a:lstStyle/>
        <a:p>
          <a:endParaRPr lang="en-US"/>
        </a:p>
      </dgm:t>
    </dgm:pt>
    <dgm:pt modelId="{6061D9DE-030E-411E-A2FD-7483E07C59E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Had the largest number of reviews</a:t>
          </a:r>
        </a:p>
      </dgm:t>
    </dgm:pt>
    <dgm:pt modelId="{5CBEA0CD-B159-400D-B123-4932B289DBB9}" type="parTrans" cxnId="{CDD88D72-D269-401D-868E-4AA0D2034377}">
      <dgm:prSet/>
      <dgm:spPr/>
      <dgm:t>
        <a:bodyPr/>
        <a:lstStyle/>
        <a:p>
          <a:endParaRPr lang="en-US"/>
        </a:p>
      </dgm:t>
    </dgm:pt>
    <dgm:pt modelId="{6ECC0420-51CA-44CC-A321-D41D6F46AAA9}" type="sibTrans" cxnId="{CDD88D72-D269-401D-868E-4AA0D2034377}">
      <dgm:prSet/>
      <dgm:spPr/>
      <dgm:t>
        <a:bodyPr/>
        <a:lstStyle/>
        <a:p>
          <a:endParaRPr lang="en-US"/>
        </a:p>
      </dgm:t>
    </dgm:pt>
    <dgm:pt modelId="{E405F7B5-AFE9-4A3E-B048-9709D17F80DD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Weather Data used</a:t>
          </a:r>
        </a:p>
      </dgm:t>
    </dgm:pt>
    <dgm:pt modelId="{0B99D0C2-1961-41DE-A74E-9CCAD50FBE77}" type="parTrans" cxnId="{46766F5D-2DD1-4C1B-951F-D719005AAB1E}">
      <dgm:prSet/>
      <dgm:spPr/>
      <dgm:t>
        <a:bodyPr/>
        <a:lstStyle/>
        <a:p>
          <a:endParaRPr lang="en-US"/>
        </a:p>
      </dgm:t>
    </dgm:pt>
    <dgm:pt modelId="{8EB0BB1C-E7B3-485C-AE12-EB9C013207F9}" type="sibTrans" cxnId="{46766F5D-2DD1-4C1B-951F-D719005AAB1E}">
      <dgm:prSet/>
      <dgm:spPr/>
      <dgm:t>
        <a:bodyPr/>
        <a:lstStyle/>
        <a:p>
          <a:endParaRPr lang="en-US"/>
        </a:p>
      </dgm:t>
    </dgm:pt>
    <dgm:pt modelId="{22E15254-0533-491A-8682-8C7547D0002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Counts of Severity of weather events</a:t>
          </a:r>
        </a:p>
      </dgm:t>
    </dgm:pt>
    <dgm:pt modelId="{2B423BB3-1E72-47CB-ACAC-9C2CF7E77D98}" type="parTrans" cxnId="{160C03E9-43B5-499A-9B5E-2C08EFF97F96}">
      <dgm:prSet/>
      <dgm:spPr/>
      <dgm:t>
        <a:bodyPr/>
        <a:lstStyle/>
        <a:p>
          <a:endParaRPr lang="en-US"/>
        </a:p>
      </dgm:t>
    </dgm:pt>
    <dgm:pt modelId="{505027F1-3A99-400A-8F72-DD791B7CC565}" type="sibTrans" cxnId="{160C03E9-43B5-499A-9B5E-2C08EFF97F96}">
      <dgm:prSet/>
      <dgm:spPr/>
      <dgm:t>
        <a:bodyPr/>
        <a:lstStyle/>
        <a:p>
          <a:endParaRPr lang="en-US"/>
        </a:p>
      </dgm:t>
    </dgm:pt>
    <dgm:pt modelId="{1A75D395-9DB0-4B09-A226-57639A30535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Precipitation in inches</a:t>
          </a:r>
        </a:p>
      </dgm:t>
    </dgm:pt>
    <dgm:pt modelId="{47FE4E88-B9BF-4FBE-8D94-30A32610651B}" type="parTrans" cxnId="{1B311599-0ABE-4A7F-A0BE-A9B66968D08D}">
      <dgm:prSet/>
      <dgm:spPr/>
      <dgm:t>
        <a:bodyPr/>
        <a:lstStyle/>
        <a:p>
          <a:endParaRPr lang="en-US"/>
        </a:p>
      </dgm:t>
    </dgm:pt>
    <dgm:pt modelId="{5FFD2190-A702-4746-B9FE-FF0679A2ECA8}" type="sibTrans" cxnId="{1B311599-0ABE-4A7F-A0BE-A9B66968D08D}">
      <dgm:prSet/>
      <dgm:spPr/>
      <dgm:t>
        <a:bodyPr/>
        <a:lstStyle/>
        <a:p>
          <a:endParaRPr lang="en-US"/>
        </a:p>
      </dgm:t>
    </dgm:pt>
    <dgm:pt modelId="{97E791E6-1093-427C-9672-3A5EBA058E0F}" type="pres">
      <dgm:prSet presAssocID="{4F206B96-DD08-4994-BF4E-A4ECE390259A}" presName="root" presStyleCnt="0">
        <dgm:presLayoutVars>
          <dgm:dir/>
          <dgm:resizeHandles val="exact"/>
        </dgm:presLayoutVars>
      </dgm:prSet>
      <dgm:spPr/>
    </dgm:pt>
    <dgm:pt modelId="{86B0ADEC-F6AC-403F-89D6-FD10399A1678}" type="pres">
      <dgm:prSet presAssocID="{F3B5EB47-9DD3-4A90-886A-361D4A8E2557}" presName="compNode" presStyleCnt="0"/>
      <dgm:spPr/>
    </dgm:pt>
    <dgm:pt modelId="{F18B5EE3-489E-4E18-B358-EAA1A3F28625}" type="pres">
      <dgm:prSet presAssocID="{F3B5EB47-9DD3-4A90-886A-361D4A8E255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ity"/>
        </a:ext>
      </dgm:extLst>
    </dgm:pt>
    <dgm:pt modelId="{D0D0618D-DFC1-4107-9F0F-821EA3A64DD9}" type="pres">
      <dgm:prSet presAssocID="{F3B5EB47-9DD3-4A90-886A-361D4A8E2557}" presName="iconSpace" presStyleCnt="0"/>
      <dgm:spPr/>
    </dgm:pt>
    <dgm:pt modelId="{900D6DE0-D3E5-489A-8E2C-4B22AAEEA621}" type="pres">
      <dgm:prSet presAssocID="{F3B5EB47-9DD3-4A90-886A-361D4A8E2557}" presName="parTx" presStyleLbl="revTx" presStyleIdx="0" presStyleCnt="4">
        <dgm:presLayoutVars>
          <dgm:chMax val="0"/>
          <dgm:chPref val="0"/>
        </dgm:presLayoutVars>
      </dgm:prSet>
      <dgm:spPr/>
    </dgm:pt>
    <dgm:pt modelId="{42394689-8015-4D90-9600-35376738B812}" type="pres">
      <dgm:prSet presAssocID="{F3B5EB47-9DD3-4A90-886A-361D4A8E2557}" presName="txSpace" presStyleCnt="0"/>
      <dgm:spPr/>
    </dgm:pt>
    <dgm:pt modelId="{175A7B37-E9F8-4B2F-A576-00D955465D84}" type="pres">
      <dgm:prSet presAssocID="{F3B5EB47-9DD3-4A90-886A-361D4A8E2557}" presName="desTx" presStyleLbl="revTx" presStyleIdx="1" presStyleCnt="4">
        <dgm:presLayoutVars/>
      </dgm:prSet>
      <dgm:spPr/>
    </dgm:pt>
    <dgm:pt modelId="{EE473A98-BB44-48FE-B1F1-AB37159C3429}" type="pres">
      <dgm:prSet presAssocID="{C0D1386D-D593-43A8-BC03-44AFDD0E6A13}" presName="sibTrans" presStyleCnt="0"/>
      <dgm:spPr/>
    </dgm:pt>
    <dgm:pt modelId="{9A0ACD54-E51F-4D43-B412-DF443CEBBD39}" type="pres">
      <dgm:prSet presAssocID="{E405F7B5-AFE9-4A3E-B048-9709D17F80DD}" presName="compNode" presStyleCnt="0"/>
      <dgm:spPr/>
    </dgm:pt>
    <dgm:pt modelId="{BCA9A601-EE10-419B-9909-12FCB7D45434}" type="pres">
      <dgm:prSet presAssocID="{E405F7B5-AFE9-4A3E-B048-9709D17F80DD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ain"/>
        </a:ext>
      </dgm:extLst>
    </dgm:pt>
    <dgm:pt modelId="{A30C0756-FA40-4FF0-A0B6-B81CA1CF9CBD}" type="pres">
      <dgm:prSet presAssocID="{E405F7B5-AFE9-4A3E-B048-9709D17F80DD}" presName="iconSpace" presStyleCnt="0"/>
      <dgm:spPr/>
    </dgm:pt>
    <dgm:pt modelId="{36D6DEA8-1C07-42C1-82AD-B13ACD875D4B}" type="pres">
      <dgm:prSet presAssocID="{E405F7B5-AFE9-4A3E-B048-9709D17F80DD}" presName="parTx" presStyleLbl="revTx" presStyleIdx="2" presStyleCnt="4">
        <dgm:presLayoutVars>
          <dgm:chMax val="0"/>
          <dgm:chPref val="0"/>
        </dgm:presLayoutVars>
      </dgm:prSet>
      <dgm:spPr/>
    </dgm:pt>
    <dgm:pt modelId="{18EE0A3D-52F8-41BF-9014-914DC2781E96}" type="pres">
      <dgm:prSet presAssocID="{E405F7B5-AFE9-4A3E-B048-9709D17F80DD}" presName="txSpace" presStyleCnt="0"/>
      <dgm:spPr/>
    </dgm:pt>
    <dgm:pt modelId="{985D18EA-EB1B-4641-8C09-B71BC77D901B}" type="pres">
      <dgm:prSet presAssocID="{E405F7B5-AFE9-4A3E-B048-9709D17F80DD}" presName="desTx" presStyleLbl="revTx" presStyleIdx="3" presStyleCnt="4">
        <dgm:presLayoutVars/>
      </dgm:prSet>
      <dgm:spPr/>
    </dgm:pt>
  </dgm:ptLst>
  <dgm:cxnLst>
    <dgm:cxn modelId="{3A199413-5D80-45D9-ACA2-573A09602923}" srcId="{F3B5EB47-9DD3-4A90-886A-361D4A8E2557}" destId="{441EC26F-486D-4B55-95C7-7ACFCA56C4A8}" srcOrd="1" destOrd="0" parTransId="{93FEA2C5-8F40-41FD-8227-6C47766F2DC2}" sibTransId="{19048C22-BF9B-452E-8163-9E94DBA90936}"/>
    <dgm:cxn modelId="{FDE15622-EF68-4425-A9C0-2DFB1EDDD686}" type="presOf" srcId="{4F206B96-DD08-4994-BF4E-A4ECE390259A}" destId="{97E791E6-1093-427C-9672-3A5EBA058E0F}" srcOrd="0" destOrd="0" presId="urn:microsoft.com/office/officeart/2018/5/layout/CenteredIconLabelDescriptionList"/>
    <dgm:cxn modelId="{6F0A5434-2513-44D5-BE1A-646E456BEBFB}" type="presOf" srcId="{37D10626-42E0-43D0-B2AD-105985A84021}" destId="{175A7B37-E9F8-4B2F-A576-00D955465D84}" srcOrd="0" destOrd="0" presId="urn:microsoft.com/office/officeart/2018/5/layout/CenteredIconLabelDescriptionList"/>
    <dgm:cxn modelId="{2967E640-DB25-4CF0-B20B-C67FACB2B3B2}" type="presOf" srcId="{441EC26F-486D-4B55-95C7-7ACFCA56C4A8}" destId="{175A7B37-E9F8-4B2F-A576-00D955465D84}" srcOrd="0" destOrd="1" presId="urn:microsoft.com/office/officeart/2018/5/layout/CenteredIconLabelDescriptionList"/>
    <dgm:cxn modelId="{46766F5D-2DD1-4C1B-951F-D719005AAB1E}" srcId="{4F206B96-DD08-4994-BF4E-A4ECE390259A}" destId="{E405F7B5-AFE9-4A3E-B048-9709D17F80DD}" srcOrd="1" destOrd="0" parTransId="{0B99D0C2-1961-41DE-A74E-9CCAD50FBE77}" sibTransId="{8EB0BB1C-E7B3-485C-AE12-EB9C013207F9}"/>
    <dgm:cxn modelId="{927BB347-1254-4D06-9952-75873A7F3C41}" type="presOf" srcId="{6061D9DE-030E-411E-A2FD-7483E07C59EF}" destId="{175A7B37-E9F8-4B2F-A576-00D955465D84}" srcOrd="0" destOrd="2" presId="urn:microsoft.com/office/officeart/2018/5/layout/CenteredIconLabelDescriptionList"/>
    <dgm:cxn modelId="{AFBEC46E-702E-4E41-A04C-A43042FD4BE0}" srcId="{F3B5EB47-9DD3-4A90-886A-361D4A8E2557}" destId="{37D10626-42E0-43D0-B2AD-105985A84021}" srcOrd="0" destOrd="0" parTransId="{7AF7666D-844F-4015-88FA-AA6230E97546}" sibTransId="{C3D9D0C6-CF8C-48AB-9983-CC40673DC220}"/>
    <dgm:cxn modelId="{CDD88D72-D269-401D-868E-4AA0D2034377}" srcId="{F3B5EB47-9DD3-4A90-886A-361D4A8E2557}" destId="{6061D9DE-030E-411E-A2FD-7483E07C59EF}" srcOrd="2" destOrd="0" parTransId="{5CBEA0CD-B159-400D-B123-4932B289DBB9}" sibTransId="{6ECC0420-51CA-44CC-A321-D41D6F46AAA9}"/>
    <dgm:cxn modelId="{01CE8A7C-0B5E-4C36-A9AB-7B46CEA17621}" type="presOf" srcId="{E405F7B5-AFE9-4A3E-B048-9709D17F80DD}" destId="{36D6DEA8-1C07-42C1-82AD-B13ACD875D4B}" srcOrd="0" destOrd="0" presId="urn:microsoft.com/office/officeart/2018/5/layout/CenteredIconLabelDescriptionList"/>
    <dgm:cxn modelId="{76CE0A8C-5232-4CCB-A9BB-BE00ED940517}" srcId="{4F206B96-DD08-4994-BF4E-A4ECE390259A}" destId="{F3B5EB47-9DD3-4A90-886A-361D4A8E2557}" srcOrd="0" destOrd="0" parTransId="{5954B909-2F2A-4EA9-893F-93DFBDF3AC6A}" sibTransId="{C0D1386D-D593-43A8-BC03-44AFDD0E6A13}"/>
    <dgm:cxn modelId="{1CF42F8D-AC9A-44B5-BBB3-F796E817BCC0}" type="presOf" srcId="{F3B5EB47-9DD3-4A90-886A-361D4A8E2557}" destId="{900D6DE0-D3E5-489A-8E2C-4B22AAEEA621}" srcOrd="0" destOrd="0" presId="urn:microsoft.com/office/officeart/2018/5/layout/CenteredIconLabelDescriptionList"/>
    <dgm:cxn modelId="{60538392-CC24-4693-9E95-27044743DEFE}" type="presOf" srcId="{22E15254-0533-491A-8682-8C7547D00022}" destId="{985D18EA-EB1B-4641-8C09-B71BC77D901B}" srcOrd="0" destOrd="0" presId="urn:microsoft.com/office/officeart/2018/5/layout/CenteredIconLabelDescriptionList"/>
    <dgm:cxn modelId="{1B311599-0ABE-4A7F-A0BE-A9B66968D08D}" srcId="{E405F7B5-AFE9-4A3E-B048-9709D17F80DD}" destId="{1A75D395-9DB0-4B09-A226-57639A30535A}" srcOrd="1" destOrd="0" parTransId="{47FE4E88-B9BF-4FBE-8D94-30A32610651B}" sibTransId="{5FFD2190-A702-4746-B9FE-FF0679A2ECA8}"/>
    <dgm:cxn modelId="{D5B4B1B5-9C83-451B-95C4-B34CB9E2C7DC}" type="presOf" srcId="{1A75D395-9DB0-4B09-A226-57639A30535A}" destId="{985D18EA-EB1B-4641-8C09-B71BC77D901B}" srcOrd="0" destOrd="1" presId="urn:microsoft.com/office/officeart/2018/5/layout/CenteredIconLabelDescriptionList"/>
    <dgm:cxn modelId="{160C03E9-43B5-499A-9B5E-2C08EFF97F96}" srcId="{E405F7B5-AFE9-4A3E-B048-9709D17F80DD}" destId="{22E15254-0533-491A-8682-8C7547D00022}" srcOrd="0" destOrd="0" parTransId="{2B423BB3-1E72-47CB-ACAC-9C2CF7E77D98}" sibTransId="{505027F1-3A99-400A-8F72-DD791B7CC565}"/>
    <dgm:cxn modelId="{F0A32A07-D1DE-4E38-9E16-E12D1120745B}" type="presParOf" srcId="{97E791E6-1093-427C-9672-3A5EBA058E0F}" destId="{86B0ADEC-F6AC-403F-89D6-FD10399A1678}" srcOrd="0" destOrd="0" presId="urn:microsoft.com/office/officeart/2018/5/layout/CenteredIconLabelDescriptionList"/>
    <dgm:cxn modelId="{28A8E1E7-B6A3-4DC3-9AE5-614390C643CC}" type="presParOf" srcId="{86B0ADEC-F6AC-403F-89D6-FD10399A1678}" destId="{F18B5EE3-489E-4E18-B358-EAA1A3F28625}" srcOrd="0" destOrd="0" presId="urn:microsoft.com/office/officeart/2018/5/layout/CenteredIconLabelDescriptionList"/>
    <dgm:cxn modelId="{A6E07FF7-06DB-4D0E-AB93-6948AC742BBA}" type="presParOf" srcId="{86B0ADEC-F6AC-403F-89D6-FD10399A1678}" destId="{D0D0618D-DFC1-4107-9F0F-821EA3A64DD9}" srcOrd="1" destOrd="0" presId="urn:microsoft.com/office/officeart/2018/5/layout/CenteredIconLabelDescriptionList"/>
    <dgm:cxn modelId="{44F76E3D-7188-4C4F-9C10-99E274C5FDDD}" type="presParOf" srcId="{86B0ADEC-F6AC-403F-89D6-FD10399A1678}" destId="{900D6DE0-D3E5-489A-8E2C-4B22AAEEA621}" srcOrd="2" destOrd="0" presId="urn:microsoft.com/office/officeart/2018/5/layout/CenteredIconLabelDescriptionList"/>
    <dgm:cxn modelId="{062D6716-656D-4FA4-8F87-E2920B3AE0E5}" type="presParOf" srcId="{86B0ADEC-F6AC-403F-89D6-FD10399A1678}" destId="{42394689-8015-4D90-9600-35376738B812}" srcOrd="3" destOrd="0" presId="urn:microsoft.com/office/officeart/2018/5/layout/CenteredIconLabelDescriptionList"/>
    <dgm:cxn modelId="{F9565406-1B13-4917-910E-63D28323BB21}" type="presParOf" srcId="{86B0ADEC-F6AC-403F-89D6-FD10399A1678}" destId="{175A7B37-E9F8-4B2F-A576-00D955465D84}" srcOrd="4" destOrd="0" presId="urn:microsoft.com/office/officeart/2018/5/layout/CenteredIconLabelDescriptionList"/>
    <dgm:cxn modelId="{0FAA429C-382E-4771-A0A3-C450CD0A9F82}" type="presParOf" srcId="{97E791E6-1093-427C-9672-3A5EBA058E0F}" destId="{EE473A98-BB44-48FE-B1F1-AB37159C3429}" srcOrd="1" destOrd="0" presId="urn:microsoft.com/office/officeart/2018/5/layout/CenteredIconLabelDescriptionList"/>
    <dgm:cxn modelId="{D02CC01D-9161-4CAA-B0DD-B73018860658}" type="presParOf" srcId="{97E791E6-1093-427C-9672-3A5EBA058E0F}" destId="{9A0ACD54-E51F-4D43-B412-DF443CEBBD39}" srcOrd="2" destOrd="0" presId="urn:microsoft.com/office/officeart/2018/5/layout/CenteredIconLabelDescriptionList"/>
    <dgm:cxn modelId="{62337249-4B8C-4DD4-9C62-2420E9451AA2}" type="presParOf" srcId="{9A0ACD54-E51F-4D43-B412-DF443CEBBD39}" destId="{BCA9A601-EE10-419B-9909-12FCB7D45434}" srcOrd="0" destOrd="0" presId="urn:microsoft.com/office/officeart/2018/5/layout/CenteredIconLabelDescriptionList"/>
    <dgm:cxn modelId="{820BF22F-289D-4F73-83AC-EEA8718E2D87}" type="presParOf" srcId="{9A0ACD54-E51F-4D43-B412-DF443CEBBD39}" destId="{A30C0756-FA40-4FF0-A0B6-B81CA1CF9CBD}" srcOrd="1" destOrd="0" presId="urn:microsoft.com/office/officeart/2018/5/layout/CenteredIconLabelDescriptionList"/>
    <dgm:cxn modelId="{625DBDB2-3231-468C-8641-8FCCB3024BA6}" type="presParOf" srcId="{9A0ACD54-E51F-4D43-B412-DF443CEBBD39}" destId="{36D6DEA8-1C07-42C1-82AD-B13ACD875D4B}" srcOrd="2" destOrd="0" presId="urn:microsoft.com/office/officeart/2018/5/layout/CenteredIconLabelDescriptionList"/>
    <dgm:cxn modelId="{EEF056DF-8F3F-40C9-B869-1218AED486D8}" type="presParOf" srcId="{9A0ACD54-E51F-4D43-B412-DF443CEBBD39}" destId="{18EE0A3D-52F8-41BF-9014-914DC2781E96}" srcOrd="3" destOrd="0" presId="urn:microsoft.com/office/officeart/2018/5/layout/CenteredIconLabelDescriptionList"/>
    <dgm:cxn modelId="{D69D6B5B-F7BD-4FB9-A3CD-C456B99C80F2}" type="presParOf" srcId="{9A0ACD54-E51F-4D43-B412-DF443CEBBD39}" destId="{985D18EA-EB1B-4641-8C09-B71BC77D901B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3497A1-9BB3-464E-9BC1-A8CC7C3CBE72}">
      <dsp:nvSpPr>
        <dsp:cNvPr id="0" name=""/>
        <dsp:cNvSpPr/>
      </dsp:nvSpPr>
      <dsp:spPr>
        <a:xfrm>
          <a:off x="0" y="707092"/>
          <a:ext cx="10515600" cy="130540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0C9166-4F94-4A9D-9635-5232F11DDDDD}">
      <dsp:nvSpPr>
        <dsp:cNvPr id="0" name=""/>
        <dsp:cNvSpPr/>
      </dsp:nvSpPr>
      <dsp:spPr>
        <a:xfrm>
          <a:off x="394883" y="1000807"/>
          <a:ext cx="717970" cy="7179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634A93-AFF5-47FF-9268-12C5A0A4A70A}">
      <dsp:nvSpPr>
        <dsp:cNvPr id="0" name=""/>
        <dsp:cNvSpPr/>
      </dsp:nvSpPr>
      <dsp:spPr>
        <a:xfrm>
          <a:off x="1507738" y="707092"/>
          <a:ext cx="9007861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Yelp Dataset</a:t>
          </a:r>
        </a:p>
      </dsp:txBody>
      <dsp:txXfrm>
        <a:off x="1507738" y="707092"/>
        <a:ext cx="9007861" cy="1305401"/>
      </dsp:txXfrm>
    </dsp:sp>
    <dsp:sp modelId="{0F314679-FBE2-4E46-91F9-CBE955E007CE}">
      <dsp:nvSpPr>
        <dsp:cNvPr id="0" name=""/>
        <dsp:cNvSpPr/>
      </dsp:nvSpPr>
      <dsp:spPr>
        <a:xfrm>
          <a:off x="0" y="2338844"/>
          <a:ext cx="10515600" cy="130540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F20FF5-B2F2-46C5-9BF2-C56B88D1820D}">
      <dsp:nvSpPr>
        <dsp:cNvPr id="0" name=""/>
        <dsp:cNvSpPr/>
      </dsp:nvSpPr>
      <dsp:spPr>
        <a:xfrm>
          <a:off x="394883" y="2632559"/>
          <a:ext cx="717970" cy="7179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C8369C-EFAD-4DC5-B547-84D981BDFE0C}">
      <dsp:nvSpPr>
        <dsp:cNvPr id="0" name=""/>
        <dsp:cNvSpPr/>
      </dsp:nvSpPr>
      <dsp:spPr>
        <a:xfrm>
          <a:off x="1507738" y="2338844"/>
          <a:ext cx="9007861" cy="13054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155" tIns="138155" rIns="138155" bIns="138155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External: Weather Event Dataset (</a:t>
          </a:r>
          <a:r>
            <a:rPr lang="en-US" sz="2300" kern="1200">
              <a:hlinkClick xmlns:r="http://schemas.openxmlformats.org/officeDocument/2006/relationships" r:id="rId5"/>
            </a:rPr>
            <a:t>https://www.kaggle.com/datasets/sobhanmoosavi/us-weather-events</a:t>
          </a:r>
          <a:r>
            <a:rPr lang="en-US" sz="2300" kern="1200"/>
            <a:t>)</a:t>
          </a:r>
        </a:p>
      </dsp:txBody>
      <dsp:txXfrm>
        <a:off x="1507738" y="2338844"/>
        <a:ext cx="9007861" cy="13054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8B5EE3-489E-4E18-B358-EAA1A3F28625}">
      <dsp:nvSpPr>
        <dsp:cNvPr id="0" name=""/>
        <dsp:cNvSpPr/>
      </dsp:nvSpPr>
      <dsp:spPr>
        <a:xfrm>
          <a:off x="2086079" y="0"/>
          <a:ext cx="1510523" cy="129574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0D6DE0-D3E5-489A-8E2C-4B22AAEEA621}">
      <dsp:nvSpPr>
        <dsp:cNvPr id="0" name=""/>
        <dsp:cNvSpPr/>
      </dsp:nvSpPr>
      <dsp:spPr>
        <a:xfrm>
          <a:off x="683450" y="1427199"/>
          <a:ext cx="4315781" cy="5553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555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500" kern="1200"/>
            <a:t>Cities Selected</a:t>
          </a:r>
        </a:p>
      </dsp:txBody>
      <dsp:txXfrm>
        <a:off x="683450" y="1427199"/>
        <a:ext cx="4315781" cy="555317"/>
      </dsp:txXfrm>
    </dsp:sp>
    <dsp:sp modelId="{175A7B37-E9F8-4B2F-A576-00D955465D84}">
      <dsp:nvSpPr>
        <dsp:cNvPr id="0" name=""/>
        <dsp:cNvSpPr/>
      </dsp:nvSpPr>
      <dsp:spPr>
        <a:xfrm>
          <a:off x="683450" y="2043660"/>
          <a:ext cx="4315781" cy="152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8 cities chosen: Indianapolis, Nashville, New Orleans, Philadelphia, Reno, St. Louis, Tampa, and Tucson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Represent different regions/weather patterns in the US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Had the largest number of reviews</a:t>
          </a:r>
        </a:p>
      </dsp:txBody>
      <dsp:txXfrm>
        <a:off x="683450" y="2043660"/>
        <a:ext cx="4315781" cy="1520280"/>
      </dsp:txXfrm>
    </dsp:sp>
    <dsp:sp modelId="{BCA9A601-EE10-419B-9909-12FCB7D45434}">
      <dsp:nvSpPr>
        <dsp:cNvPr id="0" name=""/>
        <dsp:cNvSpPr/>
      </dsp:nvSpPr>
      <dsp:spPr>
        <a:xfrm>
          <a:off x="7157122" y="0"/>
          <a:ext cx="1510523" cy="129574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D6DEA8-1C07-42C1-82AD-B13ACD875D4B}">
      <dsp:nvSpPr>
        <dsp:cNvPr id="0" name=""/>
        <dsp:cNvSpPr/>
      </dsp:nvSpPr>
      <dsp:spPr>
        <a:xfrm>
          <a:off x="5754493" y="1427199"/>
          <a:ext cx="4315781" cy="5553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555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500" kern="1200"/>
            <a:t>Weather Data used</a:t>
          </a:r>
        </a:p>
      </dsp:txBody>
      <dsp:txXfrm>
        <a:off x="5754493" y="1427199"/>
        <a:ext cx="4315781" cy="555317"/>
      </dsp:txXfrm>
    </dsp:sp>
    <dsp:sp modelId="{985D18EA-EB1B-4641-8C09-B71BC77D901B}">
      <dsp:nvSpPr>
        <dsp:cNvPr id="0" name=""/>
        <dsp:cNvSpPr/>
      </dsp:nvSpPr>
      <dsp:spPr>
        <a:xfrm>
          <a:off x="5754493" y="2043660"/>
          <a:ext cx="4315781" cy="152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Counts of Severity of weather events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Precipitation in inches</a:t>
          </a:r>
        </a:p>
      </dsp:txBody>
      <dsp:txXfrm>
        <a:off x="5754493" y="2043660"/>
        <a:ext cx="4315781" cy="15202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E0D5C6-9D6E-472A-AF0F-61359C3CD982}" type="datetimeFigureOut">
              <a:t>12/5/2023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BBBA11-3687-42F1-A455-094C4E89658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939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We chose to focus on 8 cities in our analysis</a:t>
            </a:r>
          </a:p>
          <a:p>
            <a:r>
              <a:rPr lang="en-US">
                <a:cs typeface="Calibri"/>
              </a:rPr>
              <a:t>They were chosen by trying to choose different regions of the US and therefore different climates</a:t>
            </a:r>
          </a:p>
          <a:p>
            <a:r>
              <a:rPr lang="en-US">
                <a:cs typeface="Calibri"/>
              </a:rPr>
              <a:t>We also chose cities that had the most restaurant yelp reviews so that there would be enough data for us to work with</a:t>
            </a:r>
          </a:p>
          <a:p>
            <a:r>
              <a:rPr lang="en-US">
                <a:cs typeface="Calibri"/>
              </a:rPr>
              <a:t>For the weather data we choose to focus on how severity of events impacted reviews and inches of precipitation.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BBBA11-3687-42F1-A455-094C4E896588}" type="slidenum"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049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080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529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451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62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45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756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020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64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68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810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273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283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6_8C976BBC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microsoft.com/office/2018/10/relationships/comments" Target="../comments/modernComment_10A_5162E66A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2155" y="980514"/>
            <a:ext cx="11532357" cy="3241321"/>
          </a:xfrm>
        </p:spPr>
        <p:txBody>
          <a:bodyPr>
            <a:normAutofit/>
          </a:bodyPr>
          <a:lstStyle/>
          <a:p>
            <a:pPr algn="r"/>
            <a:r>
              <a:rPr lang="en-US" sz="6600" b="1">
                <a:solidFill>
                  <a:schemeClr val="bg1"/>
                </a:solidFill>
                <a:cs typeface="Calibri Light"/>
              </a:rPr>
              <a:t>Does Weather affect </a:t>
            </a:r>
            <a:br>
              <a:rPr lang="en-US" sz="6600" b="1">
                <a:solidFill>
                  <a:schemeClr val="bg1"/>
                </a:solidFill>
                <a:cs typeface="Calibri Light"/>
              </a:rPr>
            </a:br>
            <a:r>
              <a:rPr lang="en-US" sz="6600" b="1">
                <a:solidFill>
                  <a:schemeClr val="bg1"/>
                </a:solidFill>
                <a:cs typeface="Calibri Light"/>
              </a:rPr>
              <a:t>Customer Reviews of </a:t>
            </a:r>
            <a:br>
              <a:rPr lang="en-US" sz="6600" b="1">
                <a:solidFill>
                  <a:schemeClr val="bg1"/>
                </a:solidFill>
                <a:cs typeface="Calibri Light"/>
              </a:rPr>
            </a:br>
            <a:r>
              <a:rPr lang="en-US" sz="6600" b="1">
                <a:solidFill>
                  <a:schemeClr val="bg1"/>
                </a:solidFill>
                <a:cs typeface="Calibri Light"/>
              </a:rPr>
              <a:t>Restaurants?</a:t>
            </a:r>
            <a:endParaRPr lang="en-US">
              <a:solidFill>
                <a:schemeClr val="bg1"/>
              </a:solidFill>
              <a:cs typeface="Calibri Light" panose="020F0302020204030204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31722" y="4413638"/>
            <a:ext cx="9144000" cy="106309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2400">
                <a:solidFill>
                  <a:schemeClr val="bg1"/>
                </a:solidFill>
                <a:cs typeface="Calibri"/>
              </a:rPr>
              <a:t>Group 2: Fei Jin, Joyce Xu, Wendy Zhang, </a:t>
            </a:r>
            <a:endParaRPr lang="en-US">
              <a:solidFill>
                <a:schemeClr val="bg1"/>
              </a:solidFill>
              <a:cs typeface="Calibri"/>
            </a:endParaRPr>
          </a:p>
          <a:p>
            <a:pPr algn="r"/>
            <a:r>
              <a:rPr lang="en-US" sz="2400">
                <a:solidFill>
                  <a:schemeClr val="bg1"/>
                </a:solidFill>
                <a:cs typeface="Calibri"/>
              </a:rPr>
              <a:t>Yuqing Chen</a:t>
            </a:r>
            <a:r>
              <a:rPr lang="en-US">
                <a:solidFill>
                  <a:schemeClr val="bg1"/>
                </a:solidFill>
                <a:cs typeface="Calibri"/>
              </a:rPr>
              <a:t> </a:t>
            </a:r>
            <a:r>
              <a:rPr lang="en-US" sz="2400">
                <a:solidFill>
                  <a:schemeClr val="bg1"/>
                </a:solidFill>
                <a:cs typeface="Calibri"/>
              </a:rPr>
              <a:t>and Kathleen Wade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44D3A-A70E-69E2-551E-C7BC6C56E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0" y="1138265"/>
            <a:ext cx="4544762" cy="1401183"/>
          </a:xfrm>
        </p:spPr>
        <p:txBody>
          <a:bodyPr anchor="t">
            <a:normAutofit/>
          </a:bodyPr>
          <a:lstStyle/>
          <a:p>
            <a:r>
              <a:rPr lang="en-US" sz="2200">
                <a:ea typeface="+mj-lt"/>
                <a:cs typeface="+mj-lt"/>
              </a:rPr>
              <a:t>Monthly Average Number of Reviews </a:t>
            </a:r>
            <a:br>
              <a:rPr lang="en-US" sz="2200">
                <a:ea typeface="+mj-lt"/>
                <a:cs typeface="+mj-lt"/>
              </a:rPr>
            </a:br>
            <a:r>
              <a:rPr lang="en-US" sz="2200">
                <a:ea typeface="+mj-lt"/>
                <a:cs typeface="+mj-lt"/>
              </a:rPr>
              <a:t>in 8 Cities</a:t>
            </a:r>
            <a:br>
              <a:rPr lang="en-US" sz="2200">
                <a:ea typeface="+mj-lt"/>
                <a:cs typeface="+mj-lt"/>
              </a:rPr>
            </a:br>
            <a:r>
              <a:rPr lang="en-US" sz="2200">
                <a:ea typeface="+mj-lt"/>
                <a:cs typeface="+mj-lt"/>
              </a:rPr>
              <a:t> </a:t>
            </a:r>
            <a:br>
              <a:rPr lang="en-US" sz="2200">
                <a:ea typeface="+mj-lt"/>
                <a:cs typeface="+mj-lt"/>
              </a:rPr>
            </a:br>
            <a:r>
              <a:rPr lang="en-US" sz="2200">
                <a:ea typeface="+mj-lt"/>
                <a:cs typeface="+mj-lt"/>
              </a:rPr>
              <a:t>(01/2019 – 12/2021)</a:t>
            </a:r>
            <a:endParaRPr lang="en-US" sz="220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27CCDD5-0541-AF18-AE60-C2C261C9B8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40" y="2748732"/>
            <a:ext cx="4544762" cy="3602935"/>
          </a:xfrm>
        </p:spPr>
        <p:txBody>
          <a:bodyPr vert="horz" lIns="91440" tIns="45720" rIns="91440" bIns="45720" rtlCol="0">
            <a:normAutofit/>
          </a:bodyPr>
          <a:lstStyle/>
          <a:p>
            <a:pPr marL="347345" lvl="1">
              <a:buFont typeface="Arial" pitchFamily="34" charset="0"/>
              <a:buChar char="•"/>
            </a:pPr>
            <a:r>
              <a:rPr lang="en-US" sz="2000" b="1">
                <a:ea typeface="+mn-lt"/>
                <a:cs typeface="+mn-lt"/>
              </a:rPr>
              <a:t>Similar in the trend  of  restaurant review counts across 8 cities</a:t>
            </a:r>
          </a:p>
          <a:p>
            <a:pPr lvl="2">
              <a:buFont typeface="Wingdings" pitchFamily="34" charset="0"/>
              <a:buChar char="§"/>
            </a:pPr>
            <a:r>
              <a:rPr lang="en-US" i="0">
                <a:ea typeface="+mn-lt"/>
                <a:cs typeface="+mn-lt"/>
              </a:rPr>
              <a:t>From March to April 2020, there was a sharp decline in reviews for all 8 cities.</a:t>
            </a:r>
            <a:endParaRPr lang="en-US" i="0">
              <a:cs typeface="Calibri Light" panose="020F0302020204030204"/>
            </a:endParaRPr>
          </a:p>
          <a:p>
            <a:pPr marL="4445" lvl="1" indent="0">
              <a:buNone/>
            </a:pPr>
            <a:endParaRPr lang="en-US" sz="2000">
              <a:cs typeface="Calibri Light"/>
            </a:endParaRPr>
          </a:p>
          <a:p>
            <a:pPr marL="347345" lvl="1">
              <a:buChar char="•"/>
            </a:pPr>
            <a:r>
              <a:rPr lang="en-US" sz="2000" b="1">
                <a:ea typeface="+mn-lt"/>
                <a:cs typeface="+mn-lt"/>
              </a:rPr>
              <a:t>New Orleans stands out with the highest review count</a:t>
            </a:r>
            <a:endParaRPr lang="en-US" sz="2000" b="1">
              <a:cs typeface="Calibri Light" panose="020F0302020204030204"/>
            </a:endParaRPr>
          </a:p>
          <a:p>
            <a:pPr marL="4445" lvl="1" indent="0">
              <a:buNone/>
            </a:pPr>
            <a:endParaRPr lang="en-US" sz="2000">
              <a:cs typeface="Calibri Light"/>
            </a:endParaRPr>
          </a:p>
          <a:p>
            <a:pPr>
              <a:buFont typeface="Arial" pitchFamily="34" charset="0"/>
              <a:buChar char="•"/>
            </a:pPr>
            <a:endParaRPr lang="en-US" sz="2000">
              <a:cs typeface="Calibri Light"/>
            </a:endParaRPr>
          </a:p>
          <a:p>
            <a:pPr>
              <a:buFont typeface="Arial" pitchFamily="34" charset="0"/>
              <a:buChar char="•"/>
            </a:pPr>
            <a:endParaRPr lang="en-US" sz="2000">
              <a:cs typeface="Calibri Light"/>
            </a:endParaRPr>
          </a:p>
          <a:p>
            <a:pPr>
              <a:buFont typeface="Arial" pitchFamily="34" charset="0"/>
              <a:buChar char="•"/>
            </a:pPr>
            <a:endParaRPr lang="en-US" sz="2000">
              <a:cs typeface="Calibri Light"/>
            </a:endParaRPr>
          </a:p>
          <a:p>
            <a:pPr>
              <a:buFont typeface="Arial" pitchFamily="34" charset="0"/>
              <a:buChar char="•"/>
            </a:pPr>
            <a:endParaRPr lang="en-US" sz="2000">
              <a:cs typeface="Calibri Light"/>
            </a:endParaRPr>
          </a:p>
        </p:txBody>
      </p:sp>
      <p:pic>
        <p:nvPicPr>
          <p:cNvPr id="4" name="Content Placeholder 3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106E4951-0055-6AFE-63BB-BFE53DA5D4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23" r="-2" b="-2"/>
          <a:stretch/>
        </p:blipFill>
        <p:spPr>
          <a:xfrm>
            <a:off x="5673526" y="1281061"/>
            <a:ext cx="5778660" cy="455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561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9AEFBD8-7F34-0B7F-0509-7474CD84A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952" y="1154177"/>
            <a:ext cx="4544762" cy="20789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>
                <a:latin typeface="+mj-lt"/>
                <a:ea typeface="+mj-lt"/>
                <a:cs typeface="+mj-lt"/>
              </a:rPr>
              <a:t>Monthly Precipitation Variation in 8 Cities</a:t>
            </a:r>
            <a:br>
              <a:rPr lang="en-US" sz="2200">
                <a:latin typeface="+mj-lt"/>
                <a:ea typeface="+mj-lt"/>
                <a:cs typeface="+mj-lt"/>
              </a:rPr>
            </a:br>
            <a:r>
              <a:rPr lang="en-US" sz="2200">
                <a:latin typeface="+mj-lt"/>
                <a:ea typeface="+mj-lt"/>
                <a:cs typeface="+mj-lt"/>
              </a:rPr>
              <a:t> </a:t>
            </a:r>
            <a:br>
              <a:rPr lang="en-US" sz="2200">
                <a:latin typeface="+mj-lt"/>
                <a:ea typeface="+mj-lt"/>
                <a:cs typeface="+mj-lt"/>
              </a:rPr>
            </a:br>
            <a:r>
              <a:rPr lang="en-US" sz="2200">
                <a:latin typeface="+mj-lt"/>
                <a:ea typeface="+mj-lt"/>
                <a:cs typeface="+mj-lt"/>
              </a:rPr>
              <a:t>(01/2019 – 12/2021)</a:t>
            </a:r>
            <a:endParaRPr lang="en-US"/>
          </a:p>
        </p:txBody>
      </p:sp>
      <p:pic>
        <p:nvPicPr>
          <p:cNvPr id="4" name="Content Placeholder 3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57F6B290-D023-5941-AB69-6028164710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" r="-647"/>
          <a:stretch/>
        </p:blipFill>
        <p:spPr>
          <a:xfrm>
            <a:off x="5137304" y="837395"/>
            <a:ext cx="6385437" cy="5177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366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72B96-BEE4-7531-4081-C8B4071C0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0" y="1138265"/>
            <a:ext cx="4544762" cy="140118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200" b="1">
                <a:ea typeface="+mj-lt"/>
                <a:cs typeface="+mj-lt"/>
              </a:rPr>
              <a:t>Scatterplot of correlation between Precipitation and average number of reviews</a:t>
            </a:r>
            <a:endParaRPr lang="en-US" sz="2200" b="1">
              <a:cs typeface="Calibri Light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BFABFBA-7C74-3EF9-8632-0AA0DE210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40" y="2551176"/>
            <a:ext cx="4544762" cy="360293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000">
              <a:ea typeface="+mn-lt"/>
              <a:cs typeface="+mn-lt"/>
            </a:endParaRPr>
          </a:p>
          <a:p>
            <a:pPr>
              <a:buChar char="•"/>
            </a:pPr>
            <a:r>
              <a:rPr lang="en-US" sz="2000">
                <a:solidFill>
                  <a:srgbClr val="FF0000"/>
                </a:solidFill>
                <a:ea typeface="+mn-lt"/>
                <a:cs typeface="+mn-lt"/>
              </a:rPr>
              <a:t> Correlation Coefficient: </a:t>
            </a:r>
            <a:r>
              <a:rPr lang="en-US" sz="2000" b="1">
                <a:solidFill>
                  <a:srgbClr val="FF0000"/>
                </a:solidFill>
                <a:ea typeface="+mn-lt"/>
                <a:cs typeface="+mn-lt"/>
              </a:rPr>
              <a:t>0.45</a:t>
            </a:r>
            <a:endParaRPr lang="en-US" sz="2000" b="1">
              <a:solidFill>
                <a:srgbClr val="FF0000"/>
              </a:solidFill>
              <a:cs typeface="Calibri Light" panose="020F0302020204030204"/>
            </a:endParaRPr>
          </a:p>
          <a:p>
            <a:pPr>
              <a:buChar char="•"/>
            </a:pPr>
            <a:r>
              <a:rPr lang="en-US" sz="2000">
                <a:ea typeface="+mn-lt"/>
                <a:cs typeface="+mn-lt"/>
              </a:rPr>
              <a:t> Positive relationship</a:t>
            </a:r>
          </a:p>
          <a:p>
            <a:pPr>
              <a:buChar char="•"/>
            </a:pPr>
            <a:r>
              <a:rPr lang="en-US" sz="2000">
                <a:ea typeface="+mn-lt"/>
                <a:cs typeface="+mn-lt"/>
              </a:rPr>
              <a:t> Moderate</a:t>
            </a:r>
            <a:endParaRPr lang="en-US" sz="2000">
              <a:cs typeface="Calibri Light" panose="020F0302020204030204"/>
            </a:endParaRPr>
          </a:p>
        </p:txBody>
      </p:sp>
      <p:pic>
        <p:nvPicPr>
          <p:cNvPr id="4" name="Content Placeholder 3" descr="A diagram of blue dots&#10;&#10;Description automatically generated">
            <a:extLst>
              <a:ext uri="{FF2B5EF4-FFF2-40B4-BE49-F238E27FC236}">
                <a16:creationId xmlns:a16="http://schemas.microsoft.com/office/drawing/2014/main" id="{50638197-24A7-71D3-DE4C-C5DBF9E847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5081" y="1512218"/>
            <a:ext cx="5334160" cy="3933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0152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72B96-BEE4-7531-4081-C8B4071C0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0" y="1138265"/>
            <a:ext cx="4544762" cy="14011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b="1">
                <a:ea typeface="+mj-lt"/>
                <a:cs typeface="+mj-lt"/>
              </a:rPr>
              <a:t>Scatterplot of correlation between Precipitation </a:t>
            </a:r>
            <a:br>
              <a:rPr lang="en-US" sz="2200" b="1">
                <a:ea typeface="+mj-lt"/>
                <a:cs typeface="+mj-lt"/>
              </a:rPr>
            </a:br>
            <a:r>
              <a:rPr lang="en-US" sz="2200" b="1">
                <a:ea typeface="+mj-lt"/>
                <a:cs typeface="+mj-lt"/>
              </a:rPr>
              <a:t>and average star of the restaurants</a:t>
            </a:r>
          </a:p>
          <a:p>
            <a:endParaRPr lang="en-US" sz="2200">
              <a:cs typeface="Calibri Light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BFABFBA-7C74-3EF9-8632-0AA0DE210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40" y="2551176"/>
            <a:ext cx="4544762" cy="360293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000">
              <a:ea typeface="+mn-lt"/>
              <a:cs typeface="+mn-lt"/>
            </a:endParaRPr>
          </a:p>
          <a:p>
            <a:pPr>
              <a:buChar char="•"/>
            </a:pPr>
            <a:r>
              <a:rPr lang="en-US" sz="2000">
                <a:solidFill>
                  <a:srgbClr val="FF0000"/>
                </a:solidFill>
                <a:ea typeface="+mn-lt"/>
                <a:cs typeface="+mn-lt"/>
              </a:rPr>
              <a:t> Correlation Coefficient: </a:t>
            </a:r>
            <a:r>
              <a:rPr lang="en-US" sz="2000" b="1">
                <a:solidFill>
                  <a:srgbClr val="FF0000"/>
                </a:solidFill>
                <a:ea typeface="+mn-lt"/>
                <a:cs typeface="+mn-lt"/>
              </a:rPr>
              <a:t>0.42</a:t>
            </a:r>
            <a:endParaRPr lang="en-US" sz="2000" b="1">
              <a:solidFill>
                <a:srgbClr val="FF0000"/>
              </a:solidFill>
              <a:cs typeface="Calibri Light" panose="020F0302020204030204"/>
            </a:endParaRPr>
          </a:p>
          <a:p>
            <a:pPr>
              <a:buChar char="•"/>
            </a:pPr>
            <a:r>
              <a:rPr lang="en-US" sz="2000">
                <a:ea typeface="+mn-lt"/>
                <a:cs typeface="+mn-lt"/>
              </a:rPr>
              <a:t> Positive relationship</a:t>
            </a:r>
          </a:p>
          <a:p>
            <a:pPr>
              <a:buChar char="•"/>
            </a:pPr>
            <a:r>
              <a:rPr lang="en-US" sz="2000">
                <a:ea typeface="+mn-lt"/>
                <a:cs typeface="+mn-lt"/>
              </a:rPr>
              <a:t> Moderate</a:t>
            </a:r>
            <a:endParaRPr lang="en-US" sz="2000">
              <a:cs typeface="Calibri Light" panose="020F0302020204030204"/>
            </a:endParaRPr>
          </a:p>
        </p:txBody>
      </p:sp>
      <p:pic>
        <p:nvPicPr>
          <p:cNvPr id="3" name="Picture 2" descr="A graph of blue dots&#10;&#10;Description automatically generated">
            <a:extLst>
              <a:ext uri="{FF2B5EF4-FFF2-40B4-BE49-F238E27FC236}">
                <a16:creationId xmlns:a16="http://schemas.microsoft.com/office/drawing/2014/main" id="{902C6C0F-D7F7-E377-1AB7-48A04A5AF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2748" y="1448678"/>
            <a:ext cx="5334160" cy="3962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939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20E29-51EB-FFB8-1AF3-93E8F7642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Conclusion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2127A-9959-C74B-EE60-05D973C643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b="1">
                <a:cs typeface="Calibri"/>
              </a:rPr>
              <a:t>Response to Hypotheses</a:t>
            </a:r>
          </a:p>
          <a:p>
            <a:r>
              <a:rPr lang="en-US" sz="2000">
                <a:cs typeface="Calibri"/>
              </a:rPr>
              <a:t>There is no significant correlation between weather condition and review numbers of restaurants in selected cities.</a:t>
            </a:r>
            <a:endParaRPr lang="en-US">
              <a:cs typeface="Calibri"/>
            </a:endParaRPr>
          </a:p>
          <a:p>
            <a:r>
              <a:rPr lang="en-US" sz="2000">
                <a:cs typeface="Calibri"/>
              </a:rPr>
              <a:t>Severity of abnormal weather events (e.g. storm, hail, snow) doesn't affect the average rating stars of restaurants in selected cities. </a:t>
            </a:r>
            <a:endParaRPr lang="en-US"/>
          </a:p>
          <a:p>
            <a:r>
              <a:rPr lang="en-US" b="1">
                <a:cs typeface="Calibri"/>
              </a:rPr>
              <a:t>Possible Explanations</a:t>
            </a:r>
            <a:endParaRPr lang="en-US" sz="2000" b="1">
              <a:cs typeface="Calibri"/>
            </a:endParaRPr>
          </a:p>
          <a:p>
            <a:r>
              <a:rPr lang="en-US" sz="2000">
                <a:cs typeface="Calibri"/>
              </a:rPr>
              <a:t>Local residents have been accustomed to weather conditions in the area.</a:t>
            </a:r>
            <a:endParaRPr lang="en-US"/>
          </a:p>
          <a:p>
            <a:r>
              <a:rPr lang="en-US" sz="2000">
                <a:cs typeface="Calibri"/>
              </a:rPr>
              <a:t>Customer choose to dine out despite abnormal weather, indicating their loyalty and fondness for restaurants. In such condition, bad weather won't lower the rating of restaurants.</a:t>
            </a:r>
            <a:endParaRPr lang="en-US">
              <a:cs typeface="Calibri"/>
            </a:endParaRPr>
          </a:p>
          <a:p>
            <a:r>
              <a:rPr lang="en-US" sz="2000">
                <a:cs typeface="Calibri"/>
              </a:rPr>
              <a:t>We selected  average data for the correlation exploration, while abnormal weather events typically occur within a short timeframe. The average data may smoothed fluctuations of original data.</a:t>
            </a: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700267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20E29-51EB-FFB8-1AF3-93E8F7642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Conclusion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2127A-9959-C74B-EE60-05D973C643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cs typeface="Calibri"/>
              </a:rPr>
              <a:t>Limitation of Our Research</a:t>
            </a:r>
          </a:p>
          <a:p>
            <a:r>
              <a:rPr lang="en-US" sz="2000">
                <a:cs typeface="Calibri"/>
              </a:rPr>
              <a:t>Sample size - The number of cities both existed in Yelp database and Weather Events database is limited. The project's finding may be limited by the sample size.</a:t>
            </a:r>
          </a:p>
          <a:p>
            <a:r>
              <a:rPr lang="en-US" sz="2000">
                <a:cs typeface="Calibri"/>
              </a:rPr>
              <a:t>Due to time constraints, we opted for monthly average data, which may affect the measurement of correlations.</a:t>
            </a:r>
          </a:p>
          <a:p>
            <a:r>
              <a:rPr lang="en-US" b="1">
                <a:cs typeface="Calibri"/>
              </a:rPr>
              <a:t>Future Improvements</a:t>
            </a:r>
            <a:endParaRPr lang="en-US" sz="2000" b="1">
              <a:cs typeface="Calibri"/>
            </a:endParaRPr>
          </a:p>
          <a:p>
            <a:r>
              <a:rPr lang="en-US" sz="2000">
                <a:cs typeface="Calibri"/>
              </a:rPr>
              <a:t>Enhance the date matching between dates of weather events database and Yelp database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>
                <a:cs typeface="Calibri"/>
              </a:rPr>
              <a:t>For example, refine from monthly average data to daily data</a:t>
            </a:r>
          </a:p>
          <a:p>
            <a:r>
              <a:rPr lang="en-US" sz="2000">
                <a:cs typeface="Calibri"/>
              </a:rPr>
              <a:t>Obtain weather events data and yelp data from more representative cities for the correlation study.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US" sz="1600">
              <a:cs typeface="Calibri"/>
            </a:endParaRPr>
          </a:p>
          <a:p>
            <a:pPr marL="457200" lvl="1" indent="0">
              <a:buNone/>
            </a:pPr>
            <a:endParaRPr lang="en-US" sz="1600">
              <a:cs typeface="Calibri"/>
            </a:endParaRPr>
          </a:p>
          <a:p>
            <a:endParaRPr lang="en-US" b="1">
              <a:cs typeface="Calibri"/>
            </a:endParaRP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54960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2DF684-E8E5-7C72-53D0-113C6B2B2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1782" y="733597"/>
            <a:ext cx="4840010" cy="1073528"/>
          </a:xfrm>
        </p:spPr>
        <p:txBody>
          <a:bodyPr>
            <a:normAutofit/>
          </a:bodyPr>
          <a:lstStyle/>
          <a:p>
            <a:r>
              <a:rPr lang="en-US" b="1">
                <a:ea typeface="Calibri Light"/>
                <a:cs typeface="Calibri Light"/>
              </a:rPr>
              <a:t>Introduction</a:t>
            </a:r>
            <a:endParaRPr lang="en-US" b="1">
              <a:cs typeface="Calibri Light"/>
            </a:endParaRPr>
          </a:p>
        </p:txBody>
      </p:sp>
      <p:pic>
        <p:nvPicPr>
          <p:cNvPr id="4" name="Picture 3" descr="Cup with colorful cream">
            <a:extLst>
              <a:ext uri="{FF2B5EF4-FFF2-40B4-BE49-F238E27FC236}">
                <a16:creationId xmlns:a16="http://schemas.microsoft.com/office/drawing/2014/main" id="{9AA34382-FF27-BDAD-CCE6-454E8D1A6C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51" t="-108" r="42037" b="-433"/>
          <a:stretch/>
        </p:blipFill>
        <p:spPr>
          <a:xfrm>
            <a:off x="-1839379" y="388"/>
            <a:ext cx="6138943" cy="6959362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1759F-5857-07A4-BE03-BC2CD1DDB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0070" y="1987863"/>
            <a:ext cx="5965010" cy="44857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Calibri"/>
                <a:cs typeface="Calibri"/>
              </a:rPr>
              <a:t>Business question</a:t>
            </a:r>
            <a:endParaRPr lang="en-US"/>
          </a:p>
          <a:p>
            <a:pPr marL="0" indent="0">
              <a:buNone/>
            </a:pPr>
            <a:r>
              <a:rPr lang="en-US" sz="2000">
                <a:ea typeface="Calibri"/>
                <a:cs typeface="Calibri"/>
              </a:rPr>
              <a:t>     </a:t>
            </a:r>
            <a:r>
              <a:rPr lang="en-US" sz="2000">
                <a:ea typeface="+mn-lt"/>
                <a:cs typeface="+mn-lt"/>
              </a:rPr>
              <a:t> -Does weather affect the number and rank of reviews for restaurants?</a:t>
            </a:r>
            <a:endParaRPr lang="en-US" sz="2000">
              <a:ea typeface="Calibri"/>
              <a:cs typeface="Calibri"/>
            </a:endParaRPr>
          </a:p>
          <a:p>
            <a:pPr marL="0" indent="0">
              <a:buNone/>
            </a:pPr>
            <a:endParaRPr lang="en-US" sz="200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>
                <a:ea typeface="Calibri"/>
                <a:cs typeface="Calibri"/>
              </a:rPr>
              <a:t>Hypotheses</a:t>
            </a:r>
          </a:p>
          <a:p>
            <a:pPr marL="0" indent="0">
              <a:buNone/>
            </a:pPr>
            <a:r>
              <a:rPr lang="en-US" sz="2000">
                <a:ea typeface="Calibri"/>
                <a:cs typeface="Calibri"/>
              </a:rPr>
              <a:t>       -Bad</a:t>
            </a:r>
            <a:r>
              <a:rPr lang="en-US" sz="2000">
                <a:ea typeface="+mn-lt"/>
                <a:cs typeface="+mn-lt"/>
              </a:rPr>
              <a:t> weather will reduce the review counts.</a:t>
            </a:r>
            <a:endParaRPr lang="en-US" sz="200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2000">
                <a:ea typeface="+mn-lt"/>
                <a:cs typeface="+mn-lt"/>
              </a:rPr>
              <a:t>       -Extreme weather will reduce the number of stars in review for a business.</a:t>
            </a:r>
            <a:endParaRPr lang="en-US" sz="20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28593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C1E5815-D54C-487F-A054-6D4930ADE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208496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6B4BB3-6FB0-B5B8-315B-A633DDFF3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2069"/>
            <a:ext cx="10515600" cy="1325563"/>
          </a:xfrm>
        </p:spPr>
        <p:txBody>
          <a:bodyPr/>
          <a:lstStyle/>
          <a:p>
            <a:r>
              <a:rPr lang="en-US" b="1">
                <a:ea typeface="Calibri Light"/>
                <a:cs typeface="Calibri Light"/>
              </a:rPr>
              <a:t>Data Sources</a:t>
            </a:r>
            <a:endParaRPr lang="en-US" b="1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C7C7895-48F5-C7B3-8863-0479A38F89D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6321394"/>
              </p:ext>
            </p:extLst>
          </p:nvPr>
        </p:nvGraphicFramePr>
        <p:xfrm>
          <a:off x="838200" y="171273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75680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78E1FE-E411-6094-FB33-A13E50240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>
            <a:normAutofit/>
          </a:bodyPr>
          <a:lstStyle/>
          <a:p>
            <a:r>
              <a:rPr lang="en-US" sz="3200" b="1">
                <a:ea typeface="Calibri Light"/>
                <a:cs typeface="Calibri Light"/>
              </a:rPr>
              <a:t>Data processing</a:t>
            </a:r>
            <a:endParaRPr lang="en-US" sz="3200" b="1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CAA7C-5534-C92B-7222-CCCC7AFE70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1572" y="867948"/>
            <a:ext cx="6002636" cy="1438775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en-US" sz="1400">
                <a:cs typeface="Calibri"/>
              </a:rPr>
              <a:t>Yelp dataset</a:t>
            </a:r>
            <a:endParaRPr lang="en-US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sz="1400">
                <a:cs typeface="Calibri"/>
              </a:rPr>
              <a:t>City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sz="1400">
                <a:cs typeface="Calibri"/>
              </a:rPr>
              <a:t>Date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sz="1400">
                <a:cs typeface="Calibri"/>
              </a:rPr>
              <a:t>Review count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sz="1400">
                <a:cs typeface="Calibri"/>
              </a:rPr>
              <a:t>Star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sz="1400">
                <a:cs typeface="Calibri"/>
              </a:rPr>
              <a:t>Category = restaurant</a:t>
            </a:r>
          </a:p>
        </p:txBody>
      </p:sp>
      <p:pic>
        <p:nvPicPr>
          <p:cNvPr id="4" name="Picture 3" descr="A computer screen shot of a computer code&#10;&#10;Description automatically generated">
            <a:extLst>
              <a:ext uri="{FF2B5EF4-FFF2-40B4-BE49-F238E27FC236}">
                <a16:creationId xmlns:a16="http://schemas.microsoft.com/office/drawing/2014/main" id="{6A411C0F-DC37-97B5-C13F-650338389E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" y="2967651"/>
            <a:ext cx="11164824" cy="281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845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78E1FE-E411-6094-FB33-A13E50240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>
            <a:normAutofit/>
          </a:bodyPr>
          <a:lstStyle/>
          <a:p>
            <a:r>
              <a:rPr lang="en-US" sz="3200" b="1">
                <a:ea typeface="Calibri Light"/>
                <a:cs typeface="Calibri Light"/>
              </a:rPr>
              <a:t>Data processing</a:t>
            </a:r>
            <a:endParaRPr lang="en-US" sz="3200" b="1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CAA7C-5534-C92B-7222-CCCC7AFE70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1164" y="586822"/>
            <a:ext cx="6002636" cy="1645920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en-US" sz="1400">
                <a:ea typeface="Calibri"/>
                <a:cs typeface="Calibri"/>
              </a:rPr>
              <a:t>Weather dataset</a:t>
            </a:r>
          </a:p>
          <a:p>
            <a:pPr marL="514350" indent="-514350">
              <a:buAutoNum type="arabicPeriod"/>
            </a:pPr>
            <a:r>
              <a:rPr lang="en-US" sz="1400">
                <a:ea typeface="Calibri"/>
                <a:cs typeface="Calibri"/>
              </a:rPr>
              <a:t>City</a:t>
            </a:r>
          </a:p>
          <a:p>
            <a:pPr marL="514350" indent="-514350">
              <a:buAutoNum type="arabicPeriod"/>
            </a:pPr>
            <a:r>
              <a:rPr lang="en-US" sz="1400">
                <a:ea typeface="Calibri"/>
                <a:cs typeface="Calibri"/>
              </a:rPr>
              <a:t>Date</a:t>
            </a:r>
          </a:p>
          <a:p>
            <a:pPr marL="514350" indent="-514350">
              <a:buAutoNum type="arabicPeriod"/>
            </a:pPr>
            <a:r>
              <a:rPr lang="en-US" sz="1400">
                <a:ea typeface="Calibri"/>
                <a:cs typeface="Calibri"/>
              </a:rPr>
              <a:t>Sum of Precipitation</a:t>
            </a:r>
          </a:p>
          <a:p>
            <a:pPr marL="514350" indent="-514350">
              <a:buAutoNum type="arabicPeriod"/>
            </a:pPr>
            <a:r>
              <a:rPr lang="en-US" sz="1400">
                <a:ea typeface="Calibri"/>
                <a:cs typeface="Calibri"/>
              </a:rPr>
              <a:t>Count of Abnormal Weather Events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FEC679-1457-0474-EF1E-E6DDE7B7DD5E}"/>
              </a:ext>
            </a:extLst>
          </p:cNvPr>
          <p:cNvSpPr txBox="1"/>
          <p:nvPr/>
        </p:nvSpPr>
        <p:spPr>
          <a:xfrm>
            <a:off x="553211" y="2955661"/>
            <a:ext cx="11159558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>
                <a:ea typeface="+mn-lt"/>
                <a:cs typeface="+mn-lt"/>
              </a:rPr>
              <a:t>city_list</a:t>
            </a:r>
            <a:r>
              <a:rPr lang="en-US">
                <a:ea typeface="+mn-lt"/>
                <a:cs typeface="+mn-lt"/>
              </a:rPr>
              <a:t> = [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</a:t>
            </a:r>
            <a:r>
              <a:rPr lang="en-US" err="1">
                <a:solidFill>
                  <a:srgbClr val="A31515"/>
                </a:solidFill>
                <a:ea typeface="+mn-lt"/>
                <a:cs typeface="+mn-lt"/>
              </a:rPr>
              <a:t>Indianapolis'</a:t>
            </a:r>
            <a:r>
              <a:rPr lang="en-US" err="1">
                <a:ea typeface="+mn-lt"/>
                <a:cs typeface="+mn-lt"/>
              </a:rPr>
              <a:t>,</a:t>
            </a:r>
            <a:r>
              <a:rPr lang="en-US" err="1">
                <a:solidFill>
                  <a:srgbClr val="A31515"/>
                </a:solidFill>
                <a:ea typeface="+mn-lt"/>
                <a:cs typeface="+mn-lt"/>
              </a:rPr>
              <a:t>'Nashville'</a:t>
            </a:r>
            <a:r>
              <a:rPr lang="en-US" err="1">
                <a:ea typeface="+mn-lt"/>
                <a:cs typeface="+mn-lt"/>
              </a:rPr>
              <a:t>,</a:t>
            </a:r>
            <a:r>
              <a:rPr lang="en-US" err="1">
                <a:solidFill>
                  <a:srgbClr val="A31515"/>
                </a:solidFill>
                <a:ea typeface="+mn-lt"/>
                <a:cs typeface="+mn-lt"/>
              </a:rPr>
              <a:t>'Philadelphia'</a:t>
            </a:r>
            <a:r>
              <a:rPr lang="en-US" err="1">
                <a:ea typeface="+mn-lt"/>
                <a:cs typeface="+mn-lt"/>
              </a:rPr>
              <a:t>,</a:t>
            </a:r>
            <a:r>
              <a:rPr lang="en-US" err="1">
                <a:solidFill>
                  <a:srgbClr val="A31515"/>
                </a:solidFill>
                <a:ea typeface="+mn-lt"/>
                <a:cs typeface="+mn-lt"/>
              </a:rPr>
              <a:t>'Tampa'</a:t>
            </a:r>
            <a:r>
              <a:rPr lang="en-US" err="1">
                <a:ea typeface="+mn-lt"/>
                <a:cs typeface="+mn-lt"/>
              </a:rPr>
              <a:t>,</a:t>
            </a:r>
            <a:r>
              <a:rPr lang="en-US" err="1">
                <a:solidFill>
                  <a:srgbClr val="A31515"/>
                </a:solidFill>
                <a:ea typeface="+mn-lt"/>
                <a:cs typeface="+mn-lt"/>
              </a:rPr>
              <a:t>'Tucson'</a:t>
            </a:r>
            <a:r>
              <a:rPr lang="en-US" err="1">
                <a:ea typeface="+mn-lt"/>
                <a:cs typeface="+mn-lt"/>
              </a:rPr>
              <a:t>,</a:t>
            </a:r>
            <a:r>
              <a:rPr lang="en-US" err="1">
                <a:solidFill>
                  <a:srgbClr val="A31515"/>
                </a:solidFill>
                <a:ea typeface="+mn-lt"/>
                <a:cs typeface="+mn-lt"/>
              </a:rPr>
              <a:t>'New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A31515"/>
                </a:solidFill>
                <a:ea typeface="+mn-lt"/>
                <a:cs typeface="+mn-lt"/>
              </a:rPr>
              <a:t>Orleans'</a:t>
            </a:r>
            <a:r>
              <a:rPr lang="en-US" err="1">
                <a:ea typeface="+mn-lt"/>
                <a:cs typeface="+mn-lt"/>
              </a:rPr>
              <a:t>,</a:t>
            </a:r>
            <a:r>
              <a:rPr lang="en-US" err="1">
                <a:solidFill>
                  <a:srgbClr val="A31515"/>
                </a:solidFill>
                <a:ea typeface="+mn-lt"/>
                <a:cs typeface="+mn-lt"/>
              </a:rPr>
              <a:t>'Reno'</a:t>
            </a:r>
            <a:r>
              <a:rPr lang="en-US" err="1">
                <a:ea typeface="+mn-lt"/>
                <a:cs typeface="+mn-lt"/>
              </a:rPr>
              <a:t>,</a:t>
            </a:r>
            <a:r>
              <a:rPr lang="en-US" err="1">
                <a:solidFill>
                  <a:srgbClr val="A31515"/>
                </a:solidFill>
                <a:ea typeface="+mn-lt"/>
                <a:cs typeface="+mn-lt"/>
              </a:rPr>
              <a:t>'Saint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 Louis'</a:t>
            </a:r>
            <a:r>
              <a:rPr lang="en-US">
                <a:ea typeface="+mn-lt"/>
                <a:cs typeface="+mn-lt"/>
              </a:rPr>
              <a:t>]</a:t>
            </a:r>
            <a:endParaRPr lang="en-US">
              <a:ea typeface="Calibri"/>
              <a:cs typeface="Calibri"/>
            </a:endParaRPr>
          </a:p>
          <a:p>
            <a:r>
              <a:rPr lang="en-US" err="1">
                <a:ea typeface="+mn-lt"/>
                <a:cs typeface="+mn-lt"/>
              </a:rPr>
              <a:t>city_data</a:t>
            </a:r>
            <a:r>
              <a:rPr lang="en-US">
                <a:ea typeface="+mn-lt"/>
                <a:cs typeface="+mn-lt"/>
              </a:rPr>
              <a:t> = </a:t>
            </a:r>
            <a:r>
              <a:rPr lang="en-US" err="1">
                <a:ea typeface="+mn-lt"/>
                <a:cs typeface="+mn-lt"/>
              </a:rPr>
              <a:t>df</a:t>
            </a:r>
            <a:r>
              <a:rPr lang="en-US">
                <a:ea typeface="+mn-lt"/>
                <a:cs typeface="+mn-lt"/>
              </a:rPr>
              <a:t>[</a:t>
            </a:r>
            <a:r>
              <a:rPr lang="en-US" err="1">
                <a:ea typeface="+mn-lt"/>
                <a:cs typeface="+mn-lt"/>
              </a:rPr>
              <a:t>df</a:t>
            </a:r>
            <a:r>
              <a:rPr lang="en-US">
                <a:ea typeface="+mn-lt"/>
                <a:cs typeface="+mn-lt"/>
              </a:rPr>
              <a:t>[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'City'</a:t>
            </a:r>
            <a:r>
              <a:rPr lang="en-US">
                <a:ea typeface="+mn-lt"/>
                <a:cs typeface="+mn-lt"/>
              </a:rPr>
              <a:t>].</a:t>
            </a:r>
            <a:r>
              <a:rPr lang="en-US" err="1">
                <a:ea typeface="+mn-lt"/>
                <a:cs typeface="+mn-lt"/>
              </a:rPr>
              <a:t>isin</a:t>
            </a:r>
            <a:r>
              <a:rPr lang="en-US">
                <a:ea typeface="+mn-lt"/>
                <a:cs typeface="+mn-lt"/>
              </a:rPr>
              <a:t>(</a:t>
            </a:r>
            <a:r>
              <a:rPr lang="en-US" err="1">
                <a:ea typeface="+mn-lt"/>
                <a:cs typeface="+mn-lt"/>
              </a:rPr>
              <a:t>city_list</a:t>
            </a:r>
            <a:r>
              <a:rPr lang="en-US">
                <a:ea typeface="+mn-lt"/>
                <a:cs typeface="+mn-lt"/>
              </a:rPr>
              <a:t>)]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solidFill>
                  <a:srgbClr val="008000"/>
                </a:solidFill>
                <a:ea typeface="+mn-lt"/>
                <a:cs typeface="+mn-lt"/>
              </a:rPr>
              <a:t># calculate the sum of precipitation in certain city at given year and month</a:t>
            </a:r>
            <a:endParaRPr lang="en-US">
              <a:ea typeface="Calibri"/>
              <a:cs typeface="Calibri"/>
            </a:endParaRPr>
          </a:p>
          <a:p>
            <a:r>
              <a:rPr lang="en-US" err="1">
                <a:ea typeface="+mn-lt"/>
                <a:cs typeface="+mn-lt"/>
              </a:rPr>
              <a:t>precipitation_sum</a:t>
            </a:r>
            <a:r>
              <a:rPr lang="en-US">
                <a:ea typeface="+mn-lt"/>
                <a:cs typeface="+mn-lt"/>
              </a:rPr>
              <a:t> = </a:t>
            </a:r>
            <a:r>
              <a:rPr lang="en-US" err="1">
                <a:ea typeface="+mn-lt"/>
                <a:cs typeface="+mn-lt"/>
              </a:rPr>
              <a:t>city_data.groupby</a:t>
            </a:r>
            <a:r>
              <a:rPr lang="en-US">
                <a:ea typeface="+mn-lt"/>
                <a:cs typeface="+mn-lt"/>
              </a:rPr>
              <a:t>([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'City'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'Date'</a:t>
            </a:r>
            <a:r>
              <a:rPr lang="en-US">
                <a:ea typeface="+mn-lt"/>
                <a:cs typeface="+mn-lt"/>
              </a:rPr>
              <a:t>])[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'Precipitation(in)'</a:t>
            </a:r>
            <a:r>
              <a:rPr lang="en-US">
                <a:ea typeface="+mn-lt"/>
                <a:cs typeface="+mn-lt"/>
              </a:rPr>
              <a:t>].</a:t>
            </a:r>
            <a:r>
              <a:rPr lang="en-US">
                <a:solidFill>
                  <a:srgbClr val="795E26"/>
                </a:solidFill>
                <a:ea typeface="+mn-lt"/>
                <a:cs typeface="+mn-lt"/>
              </a:rPr>
              <a:t>sum</a:t>
            </a:r>
            <a:r>
              <a:rPr lang="en-US">
                <a:ea typeface="+mn-lt"/>
                <a:cs typeface="+mn-lt"/>
              </a:rPr>
              <a:t>().</a:t>
            </a:r>
            <a:r>
              <a:rPr lang="en-US" err="1">
                <a:ea typeface="+mn-lt"/>
                <a:cs typeface="+mn-lt"/>
              </a:rPr>
              <a:t>reset_index</a:t>
            </a:r>
            <a:r>
              <a:rPr lang="en-US">
                <a:ea typeface="+mn-lt"/>
                <a:cs typeface="+mn-lt"/>
              </a:rPr>
              <a:t>()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solidFill>
                  <a:srgbClr val="008000"/>
                </a:solidFill>
                <a:ea typeface="+mn-lt"/>
                <a:cs typeface="+mn-lt"/>
              </a:rPr>
              <a:t># calculate the sum of weather events in certain city at given year and month</a:t>
            </a:r>
            <a:endParaRPr lang="en-US">
              <a:ea typeface="Calibri"/>
              <a:cs typeface="Calibri"/>
            </a:endParaRPr>
          </a:p>
          <a:p>
            <a:r>
              <a:rPr lang="en-US" err="1">
                <a:ea typeface="+mn-lt"/>
                <a:cs typeface="+mn-lt"/>
              </a:rPr>
              <a:t>events_sum</a:t>
            </a:r>
            <a:r>
              <a:rPr lang="en-US">
                <a:ea typeface="+mn-lt"/>
                <a:cs typeface="+mn-lt"/>
              </a:rPr>
              <a:t> = </a:t>
            </a:r>
            <a:r>
              <a:rPr lang="en-US" err="1">
                <a:ea typeface="+mn-lt"/>
                <a:cs typeface="+mn-lt"/>
              </a:rPr>
              <a:t>city_data.groupby</a:t>
            </a:r>
            <a:r>
              <a:rPr lang="en-US">
                <a:ea typeface="+mn-lt"/>
                <a:cs typeface="+mn-lt"/>
              </a:rPr>
              <a:t>([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'City'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'Date'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'Type'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'Severity'</a:t>
            </a:r>
            <a:r>
              <a:rPr lang="en-US">
                <a:ea typeface="+mn-lt"/>
                <a:cs typeface="+mn-lt"/>
              </a:rPr>
              <a:t>]).size().</a:t>
            </a:r>
            <a:r>
              <a:rPr lang="en-US" err="1">
                <a:ea typeface="+mn-lt"/>
                <a:cs typeface="+mn-lt"/>
              </a:rPr>
              <a:t>reset_index</a:t>
            </a:r>
            <a:r>
              <a:rPr lang="en-US">
                <a:ea typeface="+mn-lt"/>
                <a:cs typeface="+mn-lt"/>
              </a:rPr>
              <a:t>(name=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'Count'</a:t>
            </a:r>
            <a:r>
              <a:rPr lang="en-US">
                <a:ea typeface="+mn-lt"/>
                <a:cs typeface="+mn-lt"/>
              </a:rPr>
              <a:t>)</a:t>
            </a:r>
            <a:endParaRPr lang="en-US">
              <a:ea typeface="Calibri"/>
              <a:cs typeface="Calibri"/>
            </a:endParaRPr>
          </a:p>
          <a:p>
            <a:r>
              <a:rPr lang="en-US" err="1">
                <a:ea typeface="+mn-lt"/>
                <a:cs typeface="+mn-lt"/>
              </a:rPr>
              <a:t>merged_precipitation</a:t>
            </a:r>
            <a:r>
              <a:rPr lang="en-US">
                <a:ea typeface="+mn-lt"/>
                <a:cs typeface="+mn-lt"/>
              </a:rPr>
              <a:t> = </a:t>
            </a:r>
            <a:r>
              <a:rPr lang="en-US" err="1">
                <a:ea typeface="+mn-lt"/>
                <a:cs typeface="+mn-lt"/>
              </a:rPr>
              <a:t>pd.merge</a:t>
            </a:r>
            <a:r>
              <a:rPr lang="en-US">
                <a:ea typeface="+mn-lt"/>
                <a:cs typeface="+mn-lt"/>
              </a:rPr>
              <a:t>(</a:t>
            </a:r>
            <a:r>
              <a:rPr lang="en-US" err="1">
                <a:ea typeface="+mn-lt"/>
                <a:cs typeface="+mn-lt"/>
              </a:rPr>
              <a:t>precipitation_sum</a:t>
            </a:r>
            <a:r>
              <a:rPr lang="en-US">
                <a:ea typeface="+mn-lt"/>
                <a:cs typeface="+mn-lt"/>
              </a:rPr>
              <a:t>, yelp, </a:t>
            </a:r>
            <a:r>
              <a:rPr lang="en-US" err="1">
                <a:ea typeface="+mn-lt"/>
                <a:cs typeface="+mn-lt"/>
              </a:rPr>
              <a:t>left_on</a:t>
            </a:r>
            <a:r>
              <a:rPr lang="en-US">
                <a:ea typeface="+mn-lt"/>
                <a:cs typeface="+mn-lt"/>
              </a:rPr>
              <a:t>=[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'City'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'Date'</a:t>
            </a:r>
            <a:r>
              <a:rPr lang="en-US">
                <a:ea typeface="+mn-lt"/>
                <a:cs typeface="+mn-lt"/>
              </a:rPr>
              <a:t>], </a:t>
            </a:r>
            <a:r>
              <a:rPr lang="en-US" err="1">
                <a:ea typeface="+mn-lt"/>
                <a:cs typeface="+mn-lt"/>
              </a:rPr>
              <a:t>right_on</a:t>
            </a:r>
            <a:r>
              <a:rPr lang="en-US">
                <a:ea typeface="+mn-lt"/>
                <a:cs typeface="+mn-lt"/>
              </a:rPr>
              <a:t>=[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'city'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</a:t>
            </a:r>
            <a:r>
              <a:rPr lang="en-US" err="1">
                <a:solidFill>
                  <a:srgbClr val="A31515"/>
                </a:solidFill>
                <a:ea typeface="+mn-lt"/>
                <a:cs typeface="+mn-lt"/>
              </a:rPr>
              <a:t>mon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</a:t>
            </a:r>
            <a:r>
              <a:rPr lang="en-US">
                <a:ea typeface="+mn-lt"/>
                <a:cs typeface="+mn-lt"/>
              </a:rPr>
              <a:t>], how=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'inner'</a:t>
            </a:r>
            <a:r>
              <a:rPr lang="en-US">
                <a:ea typeface="+mn-lt"/>
                <a:cs typeface="+mn-lt"/>
              </a:rPr>
              <a:t>)</a:t>
            </a:r>
            <a:endParaRPr lang="en-US">
              <a:ea typeface="Calibri"/>
              <a:cs typeface="Calibri"/>
            </a:endParaRPr>
          </a:p>
          <a:p>
            <a:r>
              <a:rPr lang="en-US" err="1">
                <a:ea typeface="+mn-lt"/>
                <a:cs typeface="+mn-lt"/>
              </a:rPr>
              <a:t>merged_events</a:t>
            </a:r>
            <a:r>
              <a:rPr lang="en-US">
                <a:ea typeface="+mn-lt"/>
                <a:cs typeface="+mn-lt"/>
              </a:rPr>
              <a:t> = </a:t>
            </a:r>
            <a:r>
              <a:rPr lang="en-US" err="1">
                <a:ea typeface="+mn-lt"/>
                <a:cs typeface="+mn-lt"/>
              </a:rPr>
              <a:t>pd.merge</a:t>
            </a:r>
            <a:r>
              <a:rPr lang="en-US">
                <a:ea typeface="+mn-lt"/>
                <a:cs typeface="+mn-lt"/>
              </a:rPr>
              <a:t>(</a:t>
            </a:r>
            <a:r>
              <a:rPr lang="en-US" err="1">
                <a:ea typeface="+mn-lt"/>
                <a:cs typeface="+mn-lt"/>
              </a:rPr>
              <a:t>events_sum</a:t>
            </a:r>
            <a:r>
              <a:rPr lang="en-US">
                <a:ea typeface="+mn-lt"/>
                <a:cs typeface="+mn-lt"/>
              </a:rPr>
              <a:t>, yelp, </a:t>
            </a:r>
            <a:r>
              <a:rPr lang="en-US" err="1">
                <a:ea typeface="+mn-lt"/>
                <a:cs typeface="+mn-lt"/>
              </a:rPr>
              <a:t>left_on</a:t>
            </a:r>
            <a:r>
              <a:rPr lang="en-US">
                <a:ea typeface="+mn-lt"/>
                <a:cs typeface="+mn-lt"/>
              </a:rPr>
              <a:t>=[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'City'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'Date'</a:t>
            </a:r>
            <a:r>
              <a:rPr lang="en-US">
                <a:ea typeface="+mn-lt"/>
                <a:cs typeface="+mn-lt"/>
              </a:rPr>
              <a:t>], </a:t>
            </a:r>
            <a:r>
              <a:rPr lang="en-US" err="1">
                <a:ea typeface="+mn-lt"/>
                <a:cs typeface="+mn-lt"/>
              </a:rPr>
              <a:t>right_on</a:t>
            </a:r>
            <a:r>
              <a:rPr lang="en-US">
                <a:ea typeface="+mn-lt"/>
                <a:cs typeface="+mn-lt"/>
              </a:rPr>
              <a:t>=[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'city'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</a:t>
            </a:r>
            <a:r>
              <a:rPr lang="en-US" err="1">
                <a:solidFill>
                  <a:srgbClr val="A31515"/>
                </a:solidFill>
                <a:ea typeface="+mn-lt"/>
                <a:cs typeface="+mn-lt"/>
              </a:rPr>
              <a:t>mon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</a:t>
            </a:r>
            <a:r>
              <a:rPr lang="en-US">
                <a:ea typeface="+mn-lt"/>
                <a:cs typeface="+mn-lt"/>
              </a:rPr>
              <a:t>], how=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'inner'</a:t>
            </a:r>
            <a:r>
              <a:rPr lang="en-US">
                <a:ea typeface="+mn-lt"/>
                <a:cs typeface="+mn-lt"/>
              </a:rPr>
              <a:t>)</a:t>
            </a:r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56657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8E1FE-E411-6094-FB33-A13E50240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342306"/>
            <a:ext cx="4703816" cy="2121408"/>
          </a:xfrm>
        </p:spPr>
        <p:txBody>
          <a:bodyPr anchor="ctr">
            <a:normAutofit/>
          </a:bodyPr>
          <a:lstStyle/>
          <a:p>
            <a:r>
              <a:rPr lang="en-US" sz="4000">
                <a:ea typeface="Calibri Light"/>
                <a:cs typeface="Calibri Light"/>
              </a:rPr>
              <a:t>Data processing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CAA7C-5534-C92B-7222-CCCC7AFE70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42307"/>
            <a:ext cx="5250873" cy="21214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000">
                <a:ea typeface="Calibri"/>
                <a:cs typeface="Calibri"/>
              </a:rPr>
              <a:t>Weather dataset</a:t>
            </a:r>
          </a:p>
          <a:p>
            <a:pPr marL="514350" indent="-514350">
              <a:buAutoNum type="arabicPeriod"/>
            </a:pPr>
            <a:r>
              <a:rPr lang="en-US" sz="2000">
                <a:ea typeface="Calibri"/>
                <a:cs typeface="Calibri"/>
              </a:rPr>
              <a:t>City</a:t>
            </a:r>
          </a:p>
          <a:p>
            <a:pPr marL="514350" indent="-514350">
              <a:buAutoNum type="arabicPeriod"/>
            </a:pPr>
            <a:r>
              <a:rPr lang="en-US" sz="2000">
                <a:ea typeface="Calibri"/>
                <a:cs typeface="Calibri"/>
              </a:rPr>
              <a:t>Date</a:t>
            </a:r>
          </a:p>
          <a:p>
            <a:pPr marL="514350" indent="-514350">
              <a:buAutoNum type="arabicPeriod"/>
            </a:pPr>
            <a:r>
              <a:rPr lang="en-US" sz="2000">
                <a:ea typeface="Calibri"/>
                <a:cs typeface="Calibri"/>
              </a:rPr>
              <a:t>Sum of Precipitation</a:t>
            </a:r>
          </a:p>
          <a:p>
            <a:pPr marL="514350" indent="-514350">
              <a:buAutoNum type="arabicPeriod"/>
            </a:pPr>
            <a:r>
              <a:rPr lang="en-US" sz="2000">
                <a:ea typeface="Calibri"/>
                <a:cs typeface="Calibri"/>
              </a:rPr>
              <a:t>Count of Abnormal Weather Events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998945-F887-5A2C-A7DD-8BD423D17A96}"/>
              </a:ext>
            </a:extLst>
          </p:cNvPr>
          <p:cNvSpPr txBox="1"/>
          <p:nvPr/>
        </p:nvSpPr>
        <p:spPr>
          <a:xfrm>
            <a:off x="976543" y="3491883"/>
            <a:ext cx="10312893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>
                <a:ea typeface="+mn-lt"/>
                <a:cs typeface="+mn-lt"/>
              </a:rPr>
              <a:t>city_list</a:t>
            </a:r>
            <a:r>
              <a:rPr lang="en-US">
                <a:ea typeface="+mn-lt"/>
                <a:cs typeface="+mn-lt"/>
              </a:rPr>
              <a:t> = [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</a:t>
            </a:r>
            <a:r>
              <a:rPr lang="en-US" err="1">
                <a:solidFill>
                  <a:srgbClr val="A31515"/>
                </a:solidFill>
                <a:ea typeface="+mn-lt"/>
                <a:cs typeface="+mn-lt"/>
              </a:rPr>
              <a:t>Indianapolis'</a:t>
            </a:r>
            <a:r>
              <a:rPr lang="en-US" err="1">
                <a:ea typeface="+mn-lt"/>
                <a:cs typeface="+mn-lt"/>
              </a:rPr>
              <a:t>,</a:t>
            </a:r>
            <a:r>
              <a:rPr lang="en-US" err="1">
                <a:solidFill>
                  <a:srgbClr val="A31515"/>
                </a:solidFill>
                <a:ea typeface="+mn-lt"/>
                <a:cs typeface="+mn-lt"/>
              </a:rPr>
              <a:t>'Nashville'</a:t>
            </a:r>
            <a:r>
              <a:rPr lang="en-US" err="1">
                <a:ea typeface="+mn-lt"/>
                <a:cs typeface="+mn-lt"/>
              </a:rPr>
              <a:t>,</a:t>
            </a:r>
            <a:r>
              <a:rPr lang="en-US" err="1">
                <a:solidFill>
                  <a:srgbClr val="A31515"/>
                </a:solidFill>
                <a:ea typeface="+mn-lt"/>
                <a:cs typeface="+mn-lt"/>
              </a:rPr>
              <a:t>'Philadelphia'</a:t>
            </a:r>
            <a:r>
              <a:rPr lang="en-US" err="1">
                <a:ea typeface="+mn-lt"/>
                <a:cs typeface="+mn-lt"/>
              </a:rPr>
              <a:t>,</a:t>
            </a:r>
            <a:r>
              <a:rPr lang="en-US" err="1">
                <a:solidFill>
                  <a:srgbClr val="A31515"/>
                </a:solidFill>
                <a:ea typeface="+mn-lt"/>
                <a:cs typeface="+mn-lt"/>
              </a:rPr>
              <a:t>'Tampa'</a:t>
            </a:r>
            <a:r>
              <a:rPr lang="en-US" err="1">
                <a:ea typeface="+mn-lt"/>
                <a:cs typeface="+mn-lt"/>
              </a:rPr>
              <a:t>,</a:t>
            </a:r>
            <a:r>
              <a:rPr lang="en-US" err="1">
                <a:solidFill>
                  <a:srgbClr val="A31515"/>
                </a:solidFill>
                <a:ea typeface="+mn-lt"/>
                <a:cs typeface="+mn-lt"/>
              </a:rPr>
              <a:t>'Tucson'</a:t>
            </a:r>
            <a:r>
              <a:rPr lang="en-US" err="1">
                <a:ea typeface="+mn-lt"/>
                <a:cs typeface="+mn-lt"/>
              </a:rPr>
              <a:t>,</a:t>
            </a:r>
            <a:r>
              <a:rPr lang="en-US" err="1">
                <a:solidFill>
                  <a:srgbClr val="A31515"/>
                </a:solidFill>
                <a:ea typeface="+mn-lt"/>
                <a:cs typeface="+mn-lt"/>
              </a:rPr>
              <a:t>'New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rgbClr val="A31515"/>
                </a:solidFill>
                <a:ea typeface="+mn-lt"/>
                <a:cs typeface="+mn-lt"/>
              </a:rPr>
              <a:t>Orleans'</a:t>
            </a:r>
            <a:r>
              <a:rPr lang="en-US" err="1">
                <a:ea typeface="+mn-lt"/>
                <a:cs typeface="+mn-lt"/>
              </a:rPr>
              <a:t>,</a:t>
            </a:r>
            <a:r>
              <a:rPr lang="en-US" err="1">
                <a:solidFill>
                  <a:srgbClr val="A31515"/>
                </a:solidFill>
                <a:ea typeface="+mn-lt"/>
                <a:cs typeface="+mn-lt"/>
              </a:rPr>
              <a:t>'Reno'</a:t>
            </a:r>
            <a:r>
              <a:rPr lang="en-US" err="1">
                <a:ea typeface="+mn-lt"/>
                <a:cs typeface="+mn-lt"/>
              </a:rPr>
              <a:t>,</a:t>
            </a:r>
            <a:r>
              <a:rPr lang="en-US" err="1">
                <a:solidFill>
                  <a:srgbClr val="A31515"/>
                </a:solidFill>
                <a:ea typeface="+mn-lt"/>
                <a:cs typeface="+mn-lt"/>
              </a:rPr>
              <a:t>'Saint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 Louis'</a:t>
            </a:r>
            <a:r>
              <a:rPr lang="en-US">
                <a:ea typeface="+mn-lt"/>
                <a:cs typeface="+mn-lt"/>
              </a:rPr>
              <a:t>]</a:t>
            </a:r>
            <a:endParaRPr lang="en-US">
              <a:ea typeface="Calibri"/>
              <a:cs typeface="Calibri"/>
            </a:endParaRPr>
          </a:p>
          <a:p>
            <a:r>
              <a:rPr lang="en-US" err="1">
                <a:ea typeface="+mn-lt"/>
                <a:cs typeface="+mn-lt"/>
              </a:rPr>
              <a:t>city_data</a:t>
            </a:r>
            <a:r>
              <a:rPr lang="en-US">
                <a:ea typeface="+mn-lt"/>
                <a:cs typeface="+mn-lt"/>
              </a:rPr>
              <a:t> = </a:t>
            </a:r>
            <a:r>
              <a:rPr lang="en-US" err="1">
                <a:ea typeface="+mn-lt"/>
                <a:cs typeface="+mn-lt"/>
              </a:rPr>
              <a:t>df</a:t>
            </a:r>
            <a:r>
              <a:rPr lang="en-US">
                <a:ea typeface="+mn-lt"/>
                <a:cs typeface="+mn-lt"/>
              </a:rPr>
              <a:t>[</a:t>
            </a:r>
            <a:r>
              <a:rPr lang="en-US" err="1">
                <a:ea typeface="+mn-lt"/>
                <a:cs typeface="+mn-lt"/>
              </a:rPr>
              <a:t>df</a:t>
            </a:r>
            <a:r>
              <a:rPr lang="en-US">
                <a:ea typeface="+mn-lt"/>
                <a:cs typeface="+mn-lt"/>
              </a:rPr>
              <a:t>[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'City'</a:t>
            </a:r>
            <a:r>
              <a:rPr lang="en-US">
                <a:ea typeface="+mn-lt"/>
                <a:cs typeface="+mn-lt"/>
              </a:rPr>
              <a:t>].</a:t>
            </a:r>
            <a:r>
              <a:rPr lang="en-US" err="1">
                <a:ea typeface="+mn-lt"/>
                <a:cs typeface="+mn-lt"/>
              </a:rPr>
              <a:t>isin</a:t>
            </a:r>
            <a:r>
              <a:rPr lang="en-US">
                <a:ea typeface="+mn-lt"/>
                <a:cs typeface="+mn-lt"/>
              </a:rPr>
              <a:t>(</a:t>
            </a:r>
            <a:r>
              <a:rPr lang="en-US" err="1">
                <a:ea typeface="+mn-lt"/>
                <a:cs typeface="+mn-lt"/>
              </a:rPr>
              <a:t>city_list</a:t>
            </a:r>
            <a:r>
              <a:rPr lang="en-US">
                <a:ea typeface="+mn-lt"/>
                <a:cs typeface="+mn-lt"/>
              </a:rPr>
              <a:t>)]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solidFill>
                  <a:srgbClr val="008000"/>
                </a:solidFill>
                <a:ea typeface="+mn-lt"/>
                <a:cs typeface="+mn-lt"/>
              </a:rPr>
              <a:t># calculate the sum of precipitation in certain city at given year and month</a:t>
            </a:r>
            <a:endParaRPr lang="en-US">
              <a:ea typeface="Calibri"/>
              <a:cs typeface="Calibri"/>
            </a:endParaRPr>
          </a:p>
          <a:p>
            <a:r>
              <a:rPr lang="en-US" err="1">
                <a:ea typeface="+mn-lt"/>
                <a:cs typeface="+mn-lt"/>
              </a:rPr>
              <a:t>precipitation_sum</a:t>
            </a:r>
            <a:r>
              <a:rPr lang="en-US">
                <a:ea typeface="+mn-lt"/>
                <a:cs typeface="+mn-lt"/>
              </a:rPr>
              <a:t> = </a:t>
            </a:r>
            <a:r>
              <a:rPr lang="en-US" err="1">
                <a:ea typeface="+mn-lt"/>
                <a:cs typeface="+mn-lt"/>
              </a:rPr>
              <a:t>city_data.groupby</a:t>
            </a:r>
            <a:r>
              <a:rPr lang="en-US">
                <a:ea typeface="+mn-lt"/>
                <a:cs typeface="+mn-lt"/>
              </a:rPr>
              <a:t>([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'City'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'Date'</a:t>
            </a:r>
            <a:r>
              <a:rPr lang="en-US">
                <a:ea typeface="+mn-lt"/>
                <a:cs typeface="+mn-lt"/>
              </a:rPr>
              <a:t>])[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'Precipitation(in)'</a:t>
            </a:r>
            <a:r>
              <a:rPr lang="en-US">
                <a:ea typeface="+mn-lt"/>
                <a:cs typeface="+mn-lt"/>
              </a:rPr>
              <a:t>].</a:t>
            </a:r>
            <a:r>
              <a:rPr lang="en-US">
                <a:solidFill>
                  <a:srgbClr val="795E26"/>
                </a:solidFill>
                <a:ea typeface="+mn-lt"/>
                <a:cs typeface="+mn-lt"/>
              </a:rPr>
              <a:t>sum</a:t>
            </a:r>
            <a:r>
              <a:rPr lang="en-US">
                <a:ea typeface="+mn-lt"/>
                <a:cs typeface="+mn-lt"/>
              </a:rPr>
              <a:t>().</a:t>
            </a:r>
            <a:r>
              <a:rPr lang="en-US" err="1">
                <a:ea typeface="+mn-lt"/>
                <a:cs typeface="+mn-lt"/>
              </a:rPr>
              <a:t>reset_index</a:t>
            </a:r>
            <a:r>
              <a:rPr lang="en-US">
                <a:ea typeface="+mn-lt"/>
                <a:cs typeface="+mn-lt"/>
              </a:rPr>
              <a:t>()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solidFill>
                  <a:srgbClr val="008000"/>
                </a:solidFill>
                <a:ea typeface="+mn-lt"/>
                <a:cs typeface="+mn-lt"/>
              </a:rPr>
              <a:t># calculate the sum of weather events in certain city at given year and month</a:t>
            </a:r>
            <a:endParaRPr lang="en-US">
              <a:ea typeface="Calibri"/>
              <a:cs typeface="Calibri"/>
            </a:endParaRPr>
          </a:p>
          <a:p>
            <a:r>
              <a:rPr lang="en-US" err="1">
                <a:ea typeface="+mn-lt"/>
                <a:cs typeface="+mn-lt"/>
              </a:rPr>
              <a:t>events_sum</a:t>
            </a:r>
            <a:r>
              <a:rPr lang="en-US">
                <a:ea typeface="+mn-lt"/>
                <a:cs typeface="+mn-lt"/>
              </a:rPr>
              <a:t> = </a:t>
            </a:r>
            <a:r>
              <a:rPr lang="en-US" err="1">
                <a:ea typeface="+mn-lt"/>
                <a:cs typeface="+mn-lt"/>
              </a:rPr>
              <a:t>city_data.groupby</a:t>
            </a:r>
            <a:r>
              <a:rPr lang="en-US">
                <a:ea typeface="+mn-lt"/>
                <a:cs typeface="+mn-lt"/>
              </a:rPr>
              <a:t>([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'City'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'Date'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'Type'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'Severity'</a:t>
            </a:r>
            <a:r>
              <a:rPr lang="en-US">
                <a:ea typeface="+mn-lt"/>
                <a:cs typeface="+mn-lt"/>
              </a:rPr>
              <a:t>]).size().</a:t>
            </a:r>
            <a:r>
              <a:rPr lang="en-US" err="1">
                <a:ea typeface="+mn-lt"/>
                <a:cs typeface="+mn-lt"/>
              </a:rPr>
              <a:t>reset_index</a:t>
            </a:r>
            <a:r>
              <a:rPr lang="en-US">
                <a:ea typeface="+mn-lt"/>
                <a:cs typeface="+mn-lt"/>
              </a:rPr>
              <a:t>(name=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'Count'</a:t>
            </a:r>
            <a:r>
              <a:rPr lang="en-US">
                <a:ea typeface="+mn-lt"/>
                <a:cs typeface="+mn-lt"/>
              </a:rPr>
              <a:t>)</a:t>
            </a:r>
            <a:endParaRPr lang="en-US">
              <a:ea typeface="Calibri"/>
              <a:cs typeface="Calibri"/>
            </a:endParaRPr>
          </a:p>
          <a:p>
            <a:r>
              <a:rPr lang="en-US" err="1">
                <a:ea typeface="+mn-lt"/>
                <a:cs typeface="+mn-lt"/>
              </a:rPr>
              <a:t>merged_precipitation</a:t>
            </a:r>
            <a:r>
              <a:rPr lang="en-US">
                <a:ea typeface="+mn-lt"/>
                <a:cs typeface="+mn-lt"/>
              </a:rPr>
              <a:t> = </a:t>
            </a:r>
            <a:r>
              <a:rPr lang="en-US" err="1">
                <a:ea typeface="+mn-lt"/>
                <a:cs typeface="+mn-lt"/>
              </a:rPr>
              <a:t>pd.merge</a:t>
            </a:r>
            <a:r>
              <a:rPr lang="en-US">
                <a:ea typeface="+mn-lt"/>
                <a:cs typeface="+mn-lt"/>
              </a:rPr>
              <a:t>(</a:t>
            </a:r>
            <a:r>
              <a:rPr lang="en-US" err="1">
                <a:ea typeface="+mn-lt"/>
                <a:cs typeface="+mn-lt"/>
              </a:rPr>
              <a:t>precipitation_sum</a:t>
            </a:r>
            <a:r>
              <a:rPr lang="en-US">
                <a:ea typeface="+mn-lt"/>
                <a:cs typeface="+mn-lt"/>
              </a:rPr>
              <a:t>, yelp, </a:t>
            </a:r>
            <a:r>
              <a:rPr lang="en-US" err="1">
                <a:ea typeface="+mn-lt"/>
                <a:cs typeface="+mn-lt"/>
              </a:rPr>
              <a:t>left_on</a:t>
            </a:r>
            <a:r>
              <a:rPr lang="en-US">
                <a:ea typeface="+mn-lt"/>
                <a:cs typeface="+mn-lt"/>
              </a:rPr>
              <a:t>=[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'City'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'Date'</a:t>
            </a:r>
            <a:r>
              <a:rPr lang="en-US">
                <a:ea typeface="+mn-lt"/>
                <a:cs typeface="+mn-lt"/>
              </a:rPr>
              <a:t>], </a:t>
            </a:r>
            <a:r>
              <a:rPr lang="en-US" err="1">
                <a:ea typeface="+mn-lt"/>
                <a:cs typeface="+mn-lt"/>
              </a:rPr>
              <a:t>right_on</a:t>
            </a:r>
            <a:r>
              <a:rPr lang="en-US">
                <a:ea typeface="+mn-lt"/>
                <a:cs typeface="+mn-lt"/>
              </a:rPr>
              <a:t>=[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'city'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</a:t>
            </a:r>
            <a:r>
              <a:rPr lang="en-US" err="1">
                <a:solidFill>
                  <a:srgbClr val="A31515"/>
                </a:solidFill>
                <a:ea typeface="+mn-lt"/>
                <a:cs typeface="+mn-lt"/>
              </a:rPr>
              <a:t>mon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</a:t>
            </a:r>
            <a:r>
              <a:rPr lang="en-US">
                <a:ea typeface="+mn-lt"/>
                <a:cs typeface="+mn-lt"/>
              </a:rPr>
              <a:t>], how=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'inner'</a:t>
            </a:r>
            <a:r>
              <a:rPr lang="en-US">
                <a:ea typeface="+mn-lt"/>
                <a:cs typeface="+mn-lt"/>
              </a:rPr>
              <a:t>)</a:t>
            </a:r>
            <a:endParaRPr lang="en-US">
              <a:ea typeface="Calibri"/>
              <a:cs typeface="Calibri"/>
            </a:endParaRPr>
          </a:p>
          <a:p>
            <a:r>
              <a:rPr lang="en-US" err="1">
                <a:ea typeface="+mn-lt"/>
                <a:cs typeface="+mn-lt"/>
              </a:rPr>
              <a:t>merged_events</a:t>
            </a:r>
            <a:r>
              <a:rPr lang="en-US">
                <a:ea typeface="+mn-lt"/>
                <a:cs typeface="+mn-lt"/>
              </a:rPr>
              <a:t> = </a:t>
            </a:r>
            <a:r>
              <a:rPr lang="en-US" err="1">
                <a:ea typeface="+mn-lt"/>
                <a:cs typeface="+mn-lt"/>
              </a:rPr>
              <a:t>pd.merge</a:t>
            </a:r>
            <a:r>
              <a:rPr lang="en-US">
                <a:ea typeface="+mn-lt"/>
                <a:cs typeface="+mn-lt"/>
              </a:rPr>
              <a:t>(</a:t>
            </a:r>
            <a:r>
              <a:rPr lang="en-US" err="1">
                <a:ea typeface="+mn-lt"/>
                <a:cs typeface="+mn-lt"/>
              </a:rPr>
              <a:t>events_sum</a:t>
            </a:r>
            <a:r>
              <a:rPr lang="en-US">
                <a:ea typeface="+mn-lt"/>
                <a:cs typeface="+mn-lt"/>
              </a:rPr>
              <a:t>, yelp, </a:t>
            </a:r>
            <a:r>
              <a:rPr lang="en-US" err="1">
                <a:ea typeface="+mn-lt"/>
                <a:cs typeface="+mn-lt"/>
              </a:rPr>
              <a:t>left_on</a:t>
            </a:r>
            <a:r>
              <a:rPr lang="en-US">
                <a:ea typeface="+mn-lt"/>
                <a:cs typeface="+mn-lt"/>
              </a:rPr>
              <a:t>=[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'City'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'Date'</a:t>
            </a:r>
            <a:r>
              <a:rPr lang="en-US">
                <a:ea typeface="+mn-lt"/>
                <a:cs typeface="+mn-lt"/>
              </a:rPr>
              <a:t>], </a:t>
            </a:r>
            <a:r>
              <a:rPr lang="en-US" err="1">
                <a:ea typeface="+mn-lt"/>
                <a:cs typeface="+mn-lt"/>
              </a:rPr>
              <a:t>right_on</a:t>
            </a:r>
            <a:r>
              <a:rPr lang="en-US">
                <a:ea typeface="+mn-lt"/>
                <a:cs typeface="+mn-lt"/>
              </a:rPr>
              <a:t>=[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'city'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</a:t>
            </a:r>
            <a:r>
              <a:rPr lang="en-US" err="1">
                <a:solidFill>
                  <a:srgbClr val="A31515"/>
                </a:solidFill>
                <a:ea typeface="+mn-lt"/>
                <a:cs typeface="+mn-lt"/>
              </a:rPr>
              <a:t>mon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</a:t>
            </a:r>
            <a:r>
              <a:rPr lang="en-US">
                <a:ea typeface="+mn-lt"/>
                <a:cs typeface="+mn-lt"/>
              </a:rPr>
              <a:t>], how=</a:t>
            </a:r>
            <a:r>
              <a:rPr lang="en-US">
                <a:solidFill>
                  <a:srgbClr val="A31515"/>
                </a:solidFill>
                <a:ea typeface="+mn-lt"/>
                <a:cs typeface="+mn-lt"/>
              </a:rPr>
              <a:t>'inner'</a:t>
            </a:r>
            <a:r>
              <a:rPr lang="en-US">
                <a:ea typeface="+mn-lt"/>
                <a:cs typeface="+mn-lt"/>
              </a:rPr>
              <a:t>)</a:t>
            </a:r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5873375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5F6C2-826A-ECD1-24FA-C97DB0007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>
                <a:ea typeface="Calibri Light"/>
                <a:cs typeface="Calibri Light"/>
              </a:rPr>
              <a:t>Data used</a:t>
            </a:r>
            <a:endParaRPr lang="en-US" b="1"/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ACB844CE-F86D-8FBB-1FC0-8B21C55EA1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5275539"/>
              </p:ext>
            </p:extLst>
          </p:nvPr>
        </p:nvGraphicFramePr>
        <p:xfrm>
          <a:off x="718608" y="1914938"/>
          <a:ext cx="10753725" cy="35639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43043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4762F-874F-0498-3DA5-2D8681D6D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+mj-lt"/>
                <a:cs typeface="+mj-lt"/>
              </a:rPr>
              <a:t>Weather Severity vs. Reviews</a:t>
            </a:r>
            <a:endParaRPr lang="en-US" b="1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811AF6F-1675-35C2-F15B-0CA48FA2F7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3676" y="1711853"/>
            <a:ext cx="3620671" cy="4532192"/>
          </a:xfr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46EB936-576D-D1B5-CCCD-3F568C33F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1977" y="4901484"/>
            <a:ext cx="1531327" cy="1333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6B5A16-C5A6-6C64-1DD8-B04171C34C91}"/>
              </a:ext>
            </a:extLst>
          </p:cNvPr>
          <p:cNvSpPr txBox="1"/>
          <p:nvPr/>
        </p:nvSpPr>
        <p:spPr>
          <a:xfrm>
            <a:off x="6093188" y="2277733"/>
            <a:ext cx="4918590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>
                <a:ea typeface="Calibri" panose="020F0502020204030204"/>
                <a:cs typeface="Calibri" panose="020F0502020204030204"/>
              </a:rPr>
              <a:t>No Trend in Average Reviews/Stars and the severity of the weather</a:t>
            </a:r>
          </a:p>
          <a:p>
            <a:pPr marL="285750" indent="-285750">
              <a:buFont typeface="Arial"/>
              <a:buChar char="•"/>
            </a:pPr>
            <a:endParaRPr lang="en-US" sz="240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2400">
                <a:ea typeface="Calibri" panose="020F0502020204030204"/>
                <a:cs typeface="Calibri" panose="020F0502020204030204"/>
              </a:rPr>
              <a:t>Highest number of reviews happen when the weather is Severe or Moderate</a:t>
            </a:r>
          </a:p>
        </p:txBody>
      </p:sp>
    </p:spTree>
    <p:extLst>
      <p:ext uri="{BB962C8B-B14F-4D97-AF65-F5344CB8AC3E}">
        <p14:creationId xmlns:p14="http://schemas.microsoft.com/office/powerpoint/2010/main" val="221397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61C3F-3F5A-7019-04ED-613A19F5C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454" y="457199"/>
            <a:ext cx="5534855" cy="802923"/>
          </a:xfrm>
        </p:spPr>
        <p:txBody>
          <a:bodyPr>
            <a:normAutofit/>
          </a:bodyPr>
          <a:lstStyle/>
          <a:p>
            <a:r>
              <a:rPr lang="en-US" b="1">
                <a:cs typeface="Calibri Light"/>
              </a:rPr>
              <a:t>Severity and Reviews by City</a:t>
            </a:r>
            <a:endParaRPr lang="en-US" b="1"/>
          </a:p>
        </p:txBody>
      </p:sp>
      <p:pic>
        <p:nvPicPr>
          <p:cNvPr id="11" name="Picture Placeholder 10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561E76DC-8B47-473E-6F05-59CC478058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tretch/>
        </p:blipFill>
        <p:spPr>
          <a:xfrm>
            <a:off x="795843" y="1422621"/>
            <a:ext cx="5718611" cy="487279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EEAC8B-4549-AB00-9882-1266AC0468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21676" y="3694289"/>
            <a:ext cx="4581348" cy="272503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Char char="•"/>
            </a:pPr>
            <a:r>
              <a:rPr lang="en-US" sz="2000">
                <a:cs typeface="Calibri"/>
              </a:rPr>
              <a:t>Cities with the most or fewest severe/heavy weather events do not correlate with the cities that had the most or fewest reviews</a:t>
            </a:r>
          </a:p>
          <a:p>
            <a:pPr marL="285750" indent="-285750">
              <a:buChar char="•"/>
            </a:pPr>
            <a:endParaRPr lang="en-US" sz="2000">
              <a:cs typeface="Calibri"/>
            </a:endParaRPr>
          </a:p>
          <a:p>
            <a:pPr marL="285750" indent="-285750">
              <a:buChar char="•"/>
            </a:pPr>
            <a:r>
              <a:rPr lang="en-US" sz="2000">
                <a:cs typeface="Calibri"/>
              </a:rPr>
              <a:t>New Orleans has the most reviews, but the peaks do not line up with any weather events</a:t>
            </a:r>
          </a:p>
        </p:txBody>
      </p:sp>
      <p:pic>
        <p:nvPicPr>
          <p:cNvPr id="6" name="Picture 5" descr="A screenshot of a phone&#10;&#10;Description automatically generated">
            <a:extLst>
              <a:ext uri="{FF2B5EF4-FFF2-40B4-BE49-F238E27FC236}">
                <a16:creationId xmlns:a16="http://schemas.microsoft.com/office/drawing/2014/main" id="{3D61C3CF-32B4-6331-45BB-ED02C1E986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9121" y="1422312"/>
            <a:ext cx="1644162" cy="2104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43601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15</Slides>
  <Notes>1</Notes>
  <HiddenSlides>1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Does Weather affect  Customer Reviews of  Restaurants?</vt:lpstr>
      <vt:lpstr>Introduction</vt:lpstr>
      <vt:lpstr>Data Sources</vt:lpstr>
      <vt:lpstr>Data processing</vt:lpstr>
      <vt:lpstr>Data processing</vt:lpstr>
      <vt:lpstr>Data processing</vt:lpstr>
      <vt:lpstr>Data used</vt:lpstr>
      <vt:lpstr>Weather Severity vs. Reviews</vt:lpstr>
      <vt:lpstr>Severity and Reviews by City</vt:lpstr>
      <vt:lpstr>Monthly Average Number of Reviews  in 8 Cities   (01/2019 – 12/2021)</vt:lpstr>
      <vt:lpstr>PowerPoint Presentation</vt:lpstr>
      <vt:lpstr>Scatterplot of correlation between Precipitation and average number of reviews</vt:lpstr>
      <vt:lpstr>Scatterplot of correlation between Precipitation  and average star of the restaurants </vt:lpstr>
      <vt:lpstr>Conclusion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3</cp:revision>
  <dcterms:created xsi:type="dcterms:W3CDTF">2023-12-03T19:07:19Z</dcterms:created>
  <dcterms:modified xsi:type="dcterms:W3CDTF">2023-12-05T16:03:34Z</dcterms:modified>
</cp:coreProperties>
</file>